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302" r:id="rId6"/>
    <p:sldId id="287" r:id="rId7"/>
    <p:sldId id="288" r:id="rId8"/>
    <p:sldId id="290" r:id="rId9"/>
    <p:sldId id="289" r:id="rId10"/>
    <p:sldId id="291" r:id="rId11"/>
    <p:sldId id="292" r:id="rId12"/>
    <p:sldId id="293" r:id="rId13"/>
    <p:sldId id="294" r:id="rId14"/>
    <p:sldId id="303" r:id="rId15"/>
    <p:sldId id="295" r:id="rId16"/>
    <p:sldId id="296" r:id="rId17"/>
    <p:sldId id="297" r:id="rId18"/>
    <p:sldId id="299" r:id="rId19"/>
    <p:sldId id="300" r:id="rId20"/>
    <p:sldId id="301" r:id="rId21"/>
    <p:sldId id="28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>
        <p:scale>
          <a:sx n="84" d="100"/>
          <a:sy n="84" d="100"/>
        </p:scale>
        <p:origin x="-1536" y="-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pie3DChart>
        <c:varyColors val="1"/>
        <c:dLbls/>
      </c:pie3D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6175646505768576"/>
          <c:y val="0.11727277774910351"/>
          <c:w val="0.48262029746281793"/>
          <c:h val="0.80436716243802853"/>
        </c:manualLayout>
      </c:layout>
      <c:radarChart>
        <c:radarStyle val="marker"/>
        <c:dLbls/>
        <c:axId val="98482432"/>
        <c:axId val="99024896"/>
      </c:radarChart>
      <c:catAx>
        <c:axId val="98482432"/>
        <c:scaling>
          <c:orientation val="minMax"/>
        </c:scaling>
        <c:axPos val="b"/>
        <c:majorGridlines/>
        <c:tickLblPos val="nextTo"/>
        <c:crossAx val="99024896"/>
        <c:crosses val="autoZero"/>
        <c:auto val="1"/>
        <c:lblAlgn val="ctr"/>
        <c:lblOffset val="100"/>
      </c:catAx>
      <c:valAx>
        <c:axId val="9902489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98482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pie3DChart>
        <c:varyColors val="1"/>
        <c:ser>
          <c:idx val="0"/>
          <c:order val="0"/>
          <c:explosion val="8"/>
          <c:dLbls>
            <c:dLbl>
              <c:idx val="0"/>
              <c:layout>
                <c:manualLayout>
                  <c:x val="-2.7457677165354372E-2"/>
                  <c:y val="-5.61005395158938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3547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4.9199475065616824E-3"/>
                  <c:y val="-9.056430446194237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3588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8.5007381889763787E-3"/>
                  <c:y val="-4.80362350539516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3608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4818733595800536E-2"/>
                  <c:y val="-8.188757655293088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3622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5.5065616797900299E-3"/>
                  <c:y val="-6.36143919510061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3628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3636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1.6149934383202103E-2"/>
                  <c:y val="-0.115921916010498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3649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-5.9366797900262556E-3"/>
                  <c:y val="8.00958734324877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3662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2.3429297900262472E-3"/>
                  <c:y val="7.13553514144065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3676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layout>
                <c:manualLayout>
                  <c:x val="-2.0132627952755906E-2"/>
                  <c:y val="9.0695173519976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3684</a:t>
                    </a:r>
                    <a:endParaRPr lang="en-US" dirty="0"/>
                  </a:p>
                </c:rich>
              </c:tx>
              <c:showVal val="1"/>
            </c:dLbl>
            <c:dLbl>
              <c:idx val="10"/>
              <c:layout>
                <c:manualLayout>
                  <c:x val="-3.4390583989501312E-3"/>
                  <c:y val="-7.23476232137649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3690</a:t>
                    </a:r>
                    <a:endParaRPr lang="en-US" dirty="0"/>
                  </a:p>
                </c:rich>
              </c:tx>
              <c:showVal val="1"/>
            </c:dLbl>
            <c:dLbl>
              <c:idx val="11"/>
              <c:layout>
                <c:manualLayout>
                  <c:x val="1.4859662073490796E-2"/>
                  <c:y val="-7.47397200349957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3706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34</c:v>
                </c:pt>
                <c:pt idx="4">
                  <c:v>47</c:v>
                </c:pt>
                <c:pt idx="5">
                  <c:v>53</c:v>
                </c:pt>
                <c:pt idx="6">
                  <c:v>65</c:v>
                </c:pt>
                <c:pt idx="7">
                  <c:v>78</c:v>
                </c:pt>
                <c:pt idx="8">
                  <c:v>84</c:v>
                </c:pt>
                <c:pt idx="9">
                  <c:v>95</c:v>
                </c:pt>
                <c:pt idx="10">
                  <c:v>105</c:v>
                </c:pt>
                <c:pt idx="11">
                  <c:v>120</c:v>
                </c:pt>
              </c:numCache>
            </c:numRef>
          </c:val>
        </c:ser>
        <c:dLbls/>
      </c:pie3DChart>
    </c:plotArea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62877FE-D4D0-4045-8805-8BA6CF19346A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6F268DD-A829-4493-AB87-08F85AFB4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898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77FE-D4D0-4045-8805-8BA6CF19346A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68DD-A829-4493-AB87-08F85AFB4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706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62877FE-D4D0-4045-8805-8BA6CF19346A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F268DD-A829-4493-AB87-08F85AFB4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8477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62877FE-D4D0-4045-8805-8BA6CF19346A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F268DD-A829-4493-AB87-08F85AFB4D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4600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62877FE-D4D0-4045-8805-8BA6CF19346A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F268DD-A829-4493-AB87-08F85AFB4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903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77FE-D4D0-4045-8805-8BA6CF19346A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68DD-A829-4493-AB87-08F85AFB4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092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77FE-D4D0-4045-8805-8BA6CF19346A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68DD-A829-4493-AB87-08F85AFB4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21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77FE-D4D0-4045-8805-8BA6CF19346A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68DD-A829-4493-AB87-08F85AFB4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6149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62877FE-D4D0-4045-8805-8BA6CF19346A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F268DD-A829-4493-AB87-08F85AFB4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064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77FE-D4D0-4045-8805-8BA6CF19346A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68DD-A829-4493-AB87-08F85AFB4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615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62877FE-D4D0-4045-8805-8BA6CF19346A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F268DD-A829-4493-AB87-08F85AFB4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779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77FE-D4D0-4045-8805-8BA6CF19346A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68DD-A829-4493-AB87-08F85AFB4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1129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77FE-D4D0-4045-8805-8BA6CF19346A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68DD-A829-4493-AB87-08F85AFB4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0986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77FE-D4D0-4045-8805-8BA6CF19346A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68DD-A829-4493-AB87-08F85AFB4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2351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77FE-D4D0-4045-8805-8BA6CF19346A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68DD-A829-4493-AB87-08F85AFB4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1861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77FE-D4D0-4045-8805-8BA6CF19346A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68DD-A829-4493-AB87-08F85AFB4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7456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77FE-D4D0-4045-8805-8BA6CF19346A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268DD-A829-4493-AB87-08F85AFB4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85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877FE-D4D0-4045-8805-8BA6CF19346A}" type="datetimeFigureOut">
              <a:rPr lang="ru-RU" smtClean="0"/>
              <a:pPr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268DD-A829-4493-AB87-08F85AFB4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901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garant.ru/3921257/bcfd06225f04485c3382c718ccbf9774/" TargetMode="External"/><Relationship Id="rId2" Type="http://schemas.openxmlformats.org/officeDocument/2006/relationships/hyperlink" Target="https://base.garant.ru/172780/1b93c134b90c6071b4dc3f495464b753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5673" y="1132873"/>
            <a:ext cx="94361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КУ РА «Управление социальной поддержки населения Улаганского района»</a:t>
            </a:r>
            <a:endParaRPr lang="ru-RU" sz="4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7930" y="3841460"/>
            <a:ext cx="5685873" cy="198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7713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" y="764373"/>
            <a:ext cx="12082585" cy="970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/>
              <a:t>Ежемесячное пособие на ребенка от 0 до 16 лет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7870092" y="1688123"/>
            <a:ext cx="3871546" cy="4972321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Число получателей на 2020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 smtClean="0"/>
              <a:t>Январь -3547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 smtClean="0"/>
              <a:t>Февраль -3588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 smtClean="0"/>
              <a:t>Март -3608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 smtClean="0"/>
              <a:t>Апрель -3622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 smtClean="0"/>
              <a:t>Май -3628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 smtClean="0"/>
              <a:t>Июнь -3636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 smtClean="0"/>
              <a:t>Июль -3649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 smtClean="0"/>
              <a:t>Август -3662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 smtClean="0"/>
              <a:t>Сентябрь -3676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 smtClean="0"/>
              <a:t>Октябрь -3684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 smtClean="0"/>
              <a:t>Ноябрь -3690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 smtClean="0"/>
              <a:t>Декабрь – 3706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b="1" dirty="0" smtClean="0"/>
              <a:t>На данный момент пособие выплачивается 2154 семьям, в них 3452 детей.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758605692"/>
              </p:ext>
            </p:extLst>
          </p:nvPr>
        </p:nvGraphicFramePr>
        <p:xfrm>
          <a:off x="1199150" y="1985108"/>
          <a:ext cx="6096000" cy="4462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7289151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13" y="692696"/>
            <a:ext cx="10972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Подарочные наборы детского ассортимента семьям, родившим одновременно двух и более детей - комплект одежды для ребенка от 0 до 6 месяцев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2464" y="2357430"/>
            <a:ext cx="4191029" cy="264320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Число получателей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2018 год -3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2019 год -2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2020 год -1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2021 год -0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1026" name="Picture 2" descr="C:\Users\Тамара Самсоновна\Desktop\фот1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997" y="2071678"/>
            <a:ext cx="5492432" cy="4214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6772539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2" y="21429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социальная помощь на основании социального контракта.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10915688" cy="4434840"/>
          </a:xfrm>
        </p:spPr>
        <p:txBody>
          <a:bodyPr>
            <a:normAutofit fontScale="925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Цель проекта: </a:t>
            </a:r>
            <a:r>
              <a:rPr lang="ru-RU" sz="3600" dirty="0" smtClean="0"/>
              <a:t>повышение реальных доходов граждан, снижению уровня бедности в два раза.</a:t>
            </a:r>
          </a:p>
          <a:p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r>
              <a:rPr lang="ru-RU" sz="3600" dirty="0" smtClean="0">
                <a:solidFill>
                  <a:srgbClr val="C00000"/>
                </a:solidFill>
              </a:rPr>
              <a:t>Предметом регулирования проекта </a:t>
            </a:r>
            <a:r>
              <a:rPr lang="ru-RU" sz="3600" dirty="0" smtClean="0"/>
              <a:t>является предоставление  государственной социальной помощи на основании социального контракта малоимущим гражданам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354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772" y="579239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/>
              <a:t>Государственная социальная помощь на основании социального контракта в 2020 году оказана 195 малообеспеченным и многодетным семьям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1963" y="1571612"/>
            <a:ext cx="10972800" cy="438912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23 человек получили по 10468 рублей на поиск работы и трудоустройство;</a:t>
            </a:r>
          </a:p>
          <a:p>
            <a:r>
              <a:rPr lang="ru-RU" dirty="0" smtClean="0"/>
              <a:t>31 человек получили по 250 000 рублей на открытие предпринимательской  деятельности</a:t>
            </a:r>
          </a:p>
          <a:p>
            <a:r>
              <a:rPr lang="ru-RU" dirty="0" smtClean="0"/>
              <a:t>15 человек на обучение по 30 000 рублей, на стажировку 34735рублей 17 копеек;</a:t>
            </a:r>
          </a:p>
          <a:p>
            <a:r>
              <a:rPr lang="ru-RU" dirty="0" smtClean="0"/>
              <a:t>126 семей оказавшихся в трудной жизненной ситуации получили ежемесячную выплату семьям, в размере 10468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507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843" y="519288"/>
            <a:ext cx="11255023" cy="1794933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Государственная социальная помощь на основании социального контракта в 2021 году оказана 204 малообеспеченным и многодетным семьям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. 40 семей получили по 100 000 рублей на развитие личного подсобного хозяйства;</a:t>
            </a:r>
          </a:p>
          <a:p>
            <a:pPr>
              <a:buNone/>
            </a:pPr>
            <a:r>
              <a:rPr lang="ru-RU" dirty="0" smtClean="0"/>
              <a:t>. 48 граждан получили по 250 000 рублей на открытие индивидуального предпринимательства</a:t>
            </a:r>
          </a:p>
          <a:p>
            <a:pPr>
              <a:buNone/>
            </a:pPr>
            <a:r>
              <a:rPr lang="ru-RU" dirty="0" smtClean="0"/>
              <a:t>. 3 человек получили профессиональное обучение на сумму 30000 рублей</a:t>
            </a:r>
          </a:p>
          <a:p>
            <a:pPr>
              <a:buNone/>
            </a:pPr>
            <a:r>
              <a:rPr lang="ru-RU" dirty="0" smtClean="0"/>
              <a:t>. 64 семей оказавшихся в трудной жизненной ситуации получают ежемесячную выплату в размере 11155 рублей</a:t>
            </a:r>
          </a:p>
          <a:p>
            <a:pPr>
              <a:buNone/>
            </a:pPr>
            <a:r>
              <a:rPr lang="ru-RU" dirty="0" smtClean="0"/>
              <a:t>. 51 человек трудоустроены и ежемесячно получают 11155 рублей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715" y="428604"/>
            <a:ext cx="10363200" cy="16824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Разработка и реализация программы системной поддержки и повышения качества жизни граждан старшего поколения «Демография» «Старшее поколение»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65" y="1785926"/>
            <a:ext cx="10363200" cy="378621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	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2021 году в рамках национального проекта «Демография» 61 одиноко проживающим гражданам старше 65 лет вручены «браслеты помощи»</a:t>
            </a:r>
          </a:p>
          <a:p>
            <a:pPr algn="just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данный момент 21 одиноко проживающих граждан ожидают свои «браслеты помощи»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537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16" y="285728"/>
            <a:ext cx="8858312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/>
              <a:t>:Оздоровление детей находящихся в трудной жизненной ситуации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1200" y="1275644"/>
            <a:ext cx="11119556" cy="5147734"/>
          </a:xfrm>
        </p:spPr>
        <p:txBody>
          <a:bodyPr/>
          <a:lstStyle/>
          <a:p>
            <a:r>
              <a:rPr lang="ru-RU" sz="3200" dirty="0" smtClean="0"/>
              <a:t>Еще из наиболее важных работ в летний период – это </a:t>
            </a:r>
            <a:r>
              <a:rPr lang="ru-RU" sz="3200" b="1" dirty="0" smtClean="0"/>
              <a:t>оздоровление детей, находящихся в трудной жизненной ситуации</a:t>
            </a:r>
          </a:p>
          <a:p>
            <a:r>
              <a:rPr lang="ru-RU" sz="3200" dirty="0" smtClean="0"/>
              <a:t>В 2021 году планируется оздоровить </a:t>
            </a:r>
            <a:r>
              <a:rPr lang="ru-RU" sz="3200" b="1" dirty="0" smtClean="0"/>
              <a:t>387 </a:t>
            </a:r>
            <a:r>
              <a:rPr lang="ru-RU" sz="3200" b="1" dirty="0" smtClean="0"/>
              <a:t>детей</a:t>
            </a:r>
            <a:r>
              <a:rPr lang="ru-RU" sz="3200" dirty="0" smtClean="0"/>
              <a:t>, из них: </a:t>
            </a:r>
          </a:p>
          <a:p>
            <a:r>
              <a:rPr lang="ru-RU" sz="3200" dirty="0" smtClean="0"/>
              <a:t> </a:t>
            </a:r>
            <a:r>
              <a:rPr lang="ru-RU" sz="3200" b="1" dirty="0" smtClean="0"/>
              <a:t>177</a:t>
            </a:r>
            <a:r>
              <a:rPr lang="ru-RU" sz="3200" dirty="0" smtClean="0"/>
              <a:t> в лагерях с дневным </a:t>
            </a:r>
            <a:r>
              <a:rPr lang="ru-RU" sz="3200" dirty="0" smtClean="0"/>
              <a:t>пребыванием; </a:t>
            </a:r>
            <a:endParaRPr lang="ru-RU" sz="3200" dirty="0" smtClean="0"/>
          </a:p>
          <a:p>
            <a:r>
              <a:rPr lang="ru-RU" sz="3200" b="1" dirty="0" smtClean="0"/>
              <a:t>45</a:t>
            </a:r>
            <a:r>
              <a:rPr lang="ru-RU" sz="3200" dirty="0" smtClean="0"/>
              <a:t> </a:t>
            </a:r>
            <a:r>
              <a:rPr lang="ru-RU" sz="3200" dirty="0" smtClean="0"/>
              <a:t>в </a:t>
            </a:r>
            <a:r>
              <a:rPr lang="ru-RU" sz="3200" dirty="0" smtClean="0"/>
              <a:t>санаторно-оздоровительных учреждениях; </a:t>
            </a:r>
            <a:endParaRPr lang="ru-RU" sz="3200" dirty="0" smtClean="0"/>
          </a:p>
          <a:p>
            <a:r>
              <a:rPr lang="ru-RU" sz="3200" b="1" dirty="0" smtClean="0"/>
              <a:t>76</a:t>
            </a:r>
            <a:r>
              <a:rPr lang="ru-RU" sz="3200" dirty="0" smtClean="0"/>
              <a:t> </a:t>
            </a:r>
            <a:r>
              <a:rPr lang="ru-RU" sz="3200" dirty="0" smtClean="0"/>
              <a:t>в </a:t>
            </a:r>
            <a:r>
              <a:rPr lang="ru-RU" sz="3200" dirty="0" smtClean="0"/>
              <a:t>республиканских </a:t>
            </a:r>
            <a:r>
              <a:rPr lang="ru-RU" sz="3200" dirty="0" smtClean="0"/>
              <a:t>профильных </a:t>
            </a:r>
            <a:r>
              <a:rPr lang="ru-RU" sz="3200" dirty="0" smtClean="0"/>
              <a:t>сменах;</a:t>
            </a:r>
          </a:p>
          <a:p>
            <a:r>
              <a:rPr lang="ru-RU" sz="3200" b="1" dirty="0" smtClean="0"/>
              <a:t>89 </a:t>
            </a:r>
            <a:r>
              <a:rPr lang="ru-RU" sz="3200" dirty="0" smtClean="0"/>
              <a:t>в детских оздоровительных лагерях с круглосуточным пребыванием</a:t>
            </a:r>
            <a:endParaRPr lang="ru-RU" sz="3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17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61" y="357166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Социально-значимые мероприятия в 2021г.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13" y="1643050"/>
            <a:ext cx="10972800" cy="5000660"/>
          </a:xfrm>
        </p:spPr>
        <p:txBody>
          <a:bodyPr>
            <a:normAutofit fontScale="92500" lnSpcReduction="10000"/>
          </a:bodyPr>
          <a:lstStyle/>
          <a:p>
            <a:r>
              <a:rPr lang="ru-RU" sz="3800" dirty="0" smtClean="0"/>
              <a:t>Акция «Блокадный хлеб», приуроченная к 76-й годовщине снятия блокады Ленинграда</a:t>
            </a:r>
          </a:p>
          <a:p>
            <a:r>
              <a:rPr lang="ru-RU" sz="3800" dirty="0" smtClean="0"/>
              <a:t>Волонтерская помощь «Твори добро» совместно с обучающимся вдовам, труженикам тыла</a:t>
            </a:r>
          </a:p>
          <a:p>
            <a:r>
              <a:rPr lang="ru-RU" sz="3800" dirty="0" smtClean="0"/>
              <a:t>Выездные мероприятия по юбилейным датам (долгожители 90-95 лет</a:t>
            </a:r>
          </a:p>
          <a:p>
            <a:r>
              <a:rPr lang="ru-RU" sz="3800" dirty="0" smtClean="0"/>
              <a:t>Предоставление  защитных масок и антисептиков многодетным семьям и гражданам старше 65лет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2642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13" y="500042"/>
            <a:ext cx="10972800" cy="507209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Мероприятия проведенные </a:t>
            </a:r>
          </a:p>
          <a:p>
            <a:pPr lvl="6"/>
            <a:r>
              <a:rPr lang="ru-RU" sz="3800" dirty="0" smtClean="0"/>
              <a:t>в 2020 году:</a:t>
            </a:r>
          </a:p>
          <a:p>
            <a:r>
              <a:rPr lang="ru-RU" dirty="0" smtClean="0"/>
              <a:t>Видео - конкурс «У моей мамы золотые руки» посвященный к Дню матери. Охвачено-12 детей.</a:t>
            </a:r>
          </a:p>
          <a:p>
            <a:r>
              <a:rPr lang="ru-RU" dirty="0" smtClean="0"/>
              <a:t>Акция «Корзина добра» оказание адресной помощи гражданам пожилого возраста. Охвачено-21 одиноко проживающих граждан пожилого возраста.</a:t>
            </a:r>
          </a:p>
          <a:p>
            <a:r>
              <a:rPr lang="ru-RU" dirty="0" smtClean="0"/>
              <a:t>Районный </a:t>
            </a:r>
            <a:r>
              <a:rPr lang="ru-RU" dirty="0" err="1" smtClean="0"/>
              <a:t>онлайн</a:t>
            </a:r>
            <a:r>
              <a:rPr lang="ru-RU" dirty="0" smtClean="0"/>
              <a:t> - конкурс «Я могу! Творчество без границ» посвященное к Декаде инвалидов. Охвачено – 16 детей с ограниченными возможностями.</a:t>
            </a:r>
          </a:p>
          <a:p>
            <a:r>
              <a:rPr lang="ru-RU" dirty="0" smtClean="0"/>
              <a:t> Районный </a:t>
            </a:r>
            <a:r>
              <a:rPr lang="ru-RU" dirty="0" err="1" smtClean="0"/>
              <a:t>онлайн</a:t>
            </a:r>
            <a:r>
              <a:rPr lang="ru-RU" dirty="0" smtClean="0"/>
              <a:t> – концерт «Люди вокруг нас» посвященное к Декаде инвалидов. Охвачено – 6 инвалидов, 5 детей инвалидов.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3949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3380847" y="-2091266"/>
            <a:ext cx="5984875" cy="10875433"/>
          </a:xfrm>
          <a:prstGeom prst="roundRect">
            <a:avLst>
              <a:gd name="adj" fmla="val 1359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9403" y="548681"/>
            <a:ext cx="10901059" cy="58806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reeform 4"/>
          <p:cNvSpPr>
            <a:spLocks noEditPoints="1"/>
          </p:cNvSpPr>
          <p:nvPr/>
        </p:nvSpPr>
        <p:spPr bwMode="gray">
          <a:xfrm>
            <a:off x="1809720" y="1500174"/>
            <a:ext cx="9429816" cy="4143404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dirty="0"/>
          </a:p>
        </p:txBody>
      </p:sp>
      <p:sp>
        <p:nvSpPr>
          <p:cNvPr id="9" name="Oval 36"/>
          <p:cNvSpPr>
            <a:spLocks noChangeArrowheads="1"/>
          </p:cNvSpPr>
          <p:nvPr/>
        </p:nvSpPr>
        <p:spPr bwMode="gray">
          <a:xfrm rot="16200000">
            <a:off x="1976409" y="2262180"/>
            <a:ext cx="1285884" cy="333377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«Школа добра» для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детей дошкольного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возраста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36"/>
          <p:cNvSpPr>
            <a:spLocks noChangeArrowheads="1"/>
          </p:cNvSpPr>
          <p:nvPr/>
        </p:nvSpPr>
        <p:spPr bwMode="gray">
          <a:xfrm rot="16200000">
            <a:off x="2285975" y="-285776"/>
            <a:ext cx="1428760" cy="314327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r>
              <a:rPr lang="ru-RU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для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детей инвалидов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36"/>
          <p:cNvSpPr>
            <a:spLocks noChangeArrowheads="1"/>
          </p:cNvSpPr>
          <p:nvPr/>
        </p:nvSpPr>
        <p:spPr bwMode="gray">
          <a:xfrm rot="16200000">
            <a:off x="6512722" y="-321495"/>
            <a:ext cx="1357322" cy="314327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«Доброта» для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несовершеннолетних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состоящих на учете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КДН и ЗП, ПДН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757" y="2214556"/>
            <a:ext cx="4381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КЛУБНЫЕ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</a:t>
            </a:r>
          </a:p>
          <a:p>
            <a:endParaRPr lang="ru-RU" sz="2800" dirty="0"/>
          </a:p>
        </p:txBody>
      </p:sp>
      <p:pic>
        <p:nvPicPr>
          <p:cNvPr id="13" name="Picture 5" descr="f24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64" y="1000108"/>
            <a:ext cx="2133600" cy="1600200"/>
          </a:xfrm>
          <a:prstGeom prst="rect">
            <a:avLst/>
          </a:prstGeom>
          <a:noFill/>
        </p:spPr>
      </p:pic>
      <p:sp>
        <p:nvSpPr>
          <p:cNvPr id="14" name="Oval 36"/>
          <p:cNvSpPr>
            <a:spLocks noChangeArrowheads="1"/>
          </p:cNvSpPr>
          <p:nvPr/>
        </p:nvSpPr>
        <p:spPr bwMode="gray">
          <a:xfrm rot="16200000">
            <a:off x="4905367" y="3952879"/>
            <a:ext cx="1428760" cy="323852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«Золотой клубок»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36"/>
          <p:cNvSpPr>
            <a:spLocks noChangeArrowheads="1"/>
          </p:cNvSpPr>
          <p:nvPr/>
        </p:nvSpPr>
        <p:spPr bwMode="gray">
          <a:xfrm rot="16200000">
            <a:off x="8882082" y="3881441"/>
            <a:ext cx="1571636" cy="35242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Клуб для детей из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социально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неблагополучных семей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родителей ведущих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асоциальный образ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жизни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Users\Admin\Desktop\фотки\DSC01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19" y="2143116"/>
            <a:ext cx="1905013" cy="891748"/>
          </a:xfrm>
          <a:prstGeom prst="rect">
            <a:avLst/>
          </a:prstGeom>
          <a:noFill/>
        </p:spPr>
      </p:pic>
      <p:pic>
        <p:nvPicPr>
          <p:cNvPr id="17" name="Picture 2" descr="Z:\Светлана Савельевна\фото\IMG_11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41" y="2000240"/>
            <a:ext cx="2376104" cy="1071570"/>
          </a:xfrm>
          <a:prstGeom prst="rect">
            <a:avLst/>
          </a:prstGeom>
          <a:noFill/>
        </p:spPr>
      </p:pic>
      <p:pic>
        <p:nvPicPr>
          <p:cNvPr id="18" name="Picture 2" descr="Z:\Светлана Савельевна\фото\IMG_11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17" y="4714885"/>
            <a:ext cx="2515032" cy="1060145"/>
          </a:xfrm>
          <a:prstGeom prst="rect">
            <a:avLst/>
          </a:prstGeom>
          <a:noFill/>
        </p:spPr>
      </p:pic>
      <p:pic>
        <p:nvPicPr>
          <p:cNvPr id="19" name="Picture 3" descr="Z:\Светлана Савельевна\фото\DSC058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16" y="3571876"/>
            <a:ext cx="2734896" cy="1214446"/>
          </a:xfrm>
          <a:prstGeom prst="rect">
            <a:avLst/>
          </a:prstGeom>
          <a:noFill/>
        </p:spPr>
      </p:pic>
      <p:pic>
        <p:nvPicPr>
          <p:cNvPr id="20" name="Picture 4" descr="Z:\Светлана Савельевна\Новая папка\IMG-20190321-WA00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67241" y="3571877"/>
            <a:ext cx="2655705" cy="1121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90924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89" t="15555" r="19108" b="21141"/>
          <a:stretch/>
        </p:blipFill>
        <p:spPr>
          <a:xfrm>
            <a:off x="890648" y="1039478"/>
            <a:ext cx="5234466" cy="3921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532"/>
          <a:stretch/>
        </p:blipFill>
        <p:spPr>
          <a:xfrm>
            <a:off x="6306347" y="1640840"/>
            <a:ext cx="5394095" cy="3335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9156" y="5241325"/>
            <a:ext cx="3536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Директор учреждения</a:t>
            </a:r>
            <a:br>
              <a:rPr lang="ru-RU" b="1" dirty="0" smtClean="0"/>
            </a:br>
            <a:r>
              <a:rPr lang="ru-RU" b="1" dirty="0" err="1" smtClean="0"/>
              <a:t>Амурат</a:t>
            </a:r>
            <a:r>
              <a:rPr lang="ru-RU" b="1" dirty="0" smtClean="0"/>
              <a:t> </a:t>
            </a:r>
            <a:r>
              <a:rPr lang="ru-RU" b="1" dirty="0" err="1" smtClean="0"/>
              <a:t>Арсентьевич</a:t>
            </a:r>
            <a:r>
              <a:rPr lang="ru-RU" b="1" dirty="0" smtClean="0"/>
              <a:t> </a:t>
            </a:r>
            <a:r>
              <a:rPr lang="ru-RU" b="1" dirty="0" err="1" smtClean="0"/>
              <a:t>Санаа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52152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2461" y="953476"/>
            <a:ext cx="10972800" cy="4814277"/>
          </a:xfrm>
        </p:spPr>
        <p:txBody>
          <a:bodyPr/>
          <a:lstStyle/>
          <a:p>
            <a:pPr lvl="1" algn="just">
              <a:buNone/>
            </a:pPr>
            <a:r>
              <a:rPr lang="ru-RU" dirty="0" smtClean="0"/>
              <a:t>	</a:t>
            </a:r>
          </a:p>
          <a:p>
            <a:pPr lvl="1" algn="just">
              <a:buNone/>
            </a:pPr>
            <a:endParaRPr lang="ru-RU" dirty="0" smtClean="0"/>
          </a:p>
          <a:p>
            <a:pPr lvl="1" algn="just">
              <a:lnSpc>
                <a:spcPct val="150000"/>
              </a:lnSpc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Говоря о положительных результатах учреждения, существуют и проблемы. Их конечно много, поэтому нам есть над чем работать и совершенствоваться в будущем году. Перед нами стоят новые задачи. Одна из них - сохранить тенденцию развития, идти вперед и не потеряться в проблемах.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908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449" y="2547816"/>
            <a:ext cx="92198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b="1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50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0292" y="945839"/>
            <a:ext cx="2733963" cy="4919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Директор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2780" y="2846160"/>
            <a:ext cx="1984411" cy="253644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algn="ctr"/>
            <a:r>
              <a:rPr lang="ru-RU" sz="1600" b="1" dirty="0"/>
              <a:t>Аппарат </a:t>
            </a:r>
            <a:r>
              <a:rPr lang="ru-RU" sz="1600" b="1" dirty="0" smtClean="0"/>
              <a:t>учреждения</a:t>
            </a:r>
          </a:p>
          <a:p>
            <a:pPr algn="ctr"/>
            <a:endParaRPr lang="ru-RU" sz="1600" dirty="0"/>
          </a:p>
          <a:p>
            <a:pPr marL="268288" indent="-268288">
              <a:buFont typeface="Wingdings" panose="05000000000000000000" pitchFamily="2" charset="2"/>
              <a:buChar char="v"/>
            </a:pPr>
            <a:r>
              <a:rPr lang="ru-RU" sz="1600" dirty="0"/>
              <a:t>Инженер по охране труда</a:t>
            </a:r>
          </a:p>
          <a:p>
            <a:pPr marL="268288" indent="-268288">
              <a:buFont typeface="Wingdings" panose="05000000000000000000" pitchFamily="2" charset="2"/>
              <a:buChar char="v"/>
            </a:pPr>
            <a:r>
              <a:rPr lang="ru-RU" sz="1600" dirty="0"/>
              <a:t>Программист</a:t>
            </a:r>
          </a:p>
          <a:p>
            <a:pPr marL="268288" indent="-268288">
              <a:buFont typeface="Wingdings" panose="05000000000000000000" pitchFamily="2" charset="2"/>
              <a:buChar char="v"/>
            </a:pPr>
            <a:r>
              <a:rPr lang="ru-RU" sz="1600" dirty="0"/>
              <a:t>Юрист</a:t>
            </a:r>
          </a:p>
          <a:p>
            <a:pPr marL="268288" indent="-268288">
              <a:buFont typeface="Wingdings" panose="05000000000000000000" pitchFamily="2" charset="2"/>
              <a:buChar char="v"/>
            </a:pPr>
            <a:r>
              <a:rPr lang="ru-RU" sz="1600" dirty="0"/>
              <a:t>Специалист по кадрам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83127" y="2845087"/>
            <a:ext cx="2557002" cy="289843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algn="ctr"/>
            <a:r>
              <a:rPr lang="ru-RU" sz="1600" b="1" dirty="0"/>
              <a:t>Отделение по назначению и выплате мер социальной </a:t>
            </a:r>
            <a:r>
              <a:rPr lang="ru-RU" sz="1600" b="1" dirty="0" smtClean="0"/>
              <a:t>поддержки</a:t>
            </a:r>
          </a:p>
          <a:p>
            <a:pPr algn="ctr"/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Специалисты по социальной работе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16065" y="2845088"/>
            <a:ext cx="2042420" cy="28984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algn="ctr"/>
            <a:r>
              <a:rPr lang="ru-RU" sz="1600" b="1" dirty="0"/>
              <a:t>Отделение выплат, учета и </a:t>
            </a:r>
            <a:r>
              <a:rPr lang="ru-RU" sz="1600" b="1" dirty="0" smtClean="0"/>
              <a:t>отчетности</a:t>
            </a:r>
          </a:p>
          <a:p>
            <a:pPr algn="ctr"/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Главный бухгалтер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Экономист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Бухгалтера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09349" y="2845088"/>
            <a:ext cx="2270706" cy="253644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algn="ctr"/>
            <a:r>
              <a:rPr lang="ru-RU" sz="1600" b="1" dirty="0"/>
              <a:t>Отделение опеки и </a:t>
            </a:r>
            <a:r>
              <a:rPr lang="ru-RU" sz="1600" b="1" dirty="0" smtClean="0"/>
              <a:t>попечительства</a:t>
            </a:r>
          </a:p>
          <a:p>
            <a:pPr algn="ctr"/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Заведующий отделением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Специалисты по социальной работе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34421" y="2845088"/>
            <a:ext cx="2498992" cy="28984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 algn="ctr"/>
            <a:r>
              <a:rPr lang="ru-RU" sz="1600" b="1" dirty="0"/>
              <a:t>Отделение социального </a:t>
            </a:r>
            <a:r>
              <a:rPr lang="ru-RU" sz="1600" b="1" dirty="0" smtClean="0"/>
              <a:t>обслуживания населения</a:t>
            </a:r>
          </a:p>
          <a:p>
            <a:pPr algn="ctr"/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Психолог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Социальный педагог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Специалисты по социальной работе</a:t>
            </a:r>
          </a:p>
          <a:p>
            <a:r>
              <a:rPr lang="ru-RU" sz="1600" dirty="0"/>
              <a:t> 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2780" y="5743522"/>
            <a:ext cx="1984411" cy="8768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Водители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/>
              <a:t>Уборщица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/>
              <a:t>Сторожа</a:t>
            </a:r>
            <a:endParaRPr lang="ru-RU" sz="1400" dirty="0"/>
          </a:p>
        </p:txBody>
      </p: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>
            <a:off x="6037274" y="1437765"/>
            <a:ext cx="1" cy="363106"/>
          </a:xfrm>
          <a:prstGeom prst="straightConnector1">
            <a:avLst/>
          </a:prstGeom>
          <a:ln w="539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7" idx="0"/>
          </p:cNvCxnSpPr>
          <p:nvPr/>
        </p:nvCxnSpPr>
        <p:spPr>
          <a:xfrm>
            <a:off x="6037275" y="2292797"/>
            <a:ext cx="0" cy="552291"/>
          </a:xfrm>
          <a:prstGeom prst="straightConnector1">
            <a:avLst/>
          </a:prstGeom>
          <a:ln w="539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5" idx="0"/>
          </p:cNvCxnSpPr>
          <p:nvPr/>
        </p:nvCxnSpPr>
        <p:spPr>
          <a:xfrm flipH="1">
            <a:off x="1314986" y="2046834"/>
            <a:ext cx="3355307" cy="799326"/>
          </a:xfrm>
          <a:prstGeom prst="straightConnector1">
            <a:avLst/>
          </a:prstGeom>
          <a:ln w="539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8" idx="0"/>
          </p:cNvCxnSpPr>
          <p:nvPr/>
        </p:nvCxnSpPr>
        <p:spPr>
          <a:xfrm>
            <a:off x="7404256" y="2046834"/>
            <a:ext cx="3440446" cy="798254"/>
          </a:xfrm>
          <a:prstGeom prst="straightConnector1">
            <a:avLst/>
          </a:prstGeom>
          <a:ln w="539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9" idx="0"/>
          </p:cNvCxnSpPr>
          <p:nvPr/>
        </p:nvCxnSpPr>
        <p:spPr>
          <a:xfrm>
            <a:off x="6870224" y="2292797"/>
            <a:ext cx="1513693" cy="552291"/>
          </a:xfrm>
          <a:prstGeom prst="straightConnector1">
            <a:avLst/>
          </a:prstGeom>
          <a:ln w="539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6" idx="0"/>
          </p:cNvCxnSpPr>
          <p:nvPr/>
        </p:nvCxnSpPr>
        <p:spPr>
          <a:xfrm flipH="1">
            <a:off x="3661628" y="2292797"/>
            <a:ext cx="1711490" cy="552290"/>
          </a:xfrm>
          <a:prstGeom prst="straightConnector1">
            <a:avLst/>
          </a:prstGeom>
          <a:ln w="539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2"/>
            <a:endCxn id="10" idx="0"/>
          </p:cNvCxnSpPr>
          <p:nvPr/>
        </p:nvCxnSpPr>
        <p:spPr>
          <a:xfrm>
            <a:off x="1314986" y="5382607"/>
            <a:ext cx="0" cy="360915"/>
          </a:xfrm>
          <a:prstGeom prst="straightConnector1">
            <a:avLst/>
          </a:prstGeom>
          <a:ln w="539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4670293" y="1800871"/>
            <a:ext cx="2733963" cy="4919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Заместитель директора</a:t>
            </a:r>
          </a:p>
        </p:txBody>
      </p:sp>
    </p:spTree>
    <p:extLst>
      <p:ext uri="{BB962C8B-B14F-4D97-AF65-F5344CB8AC3E}">
        <p14:creationId xmlns:p14="http://schemas.microsoft.com/office/powerpoint/2010/main" xmlns="" val="71153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1027289"/>
            <a:ext cx="9595556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Работа УСПН основана на реализацию федеральных и региональных законов способствующих на улучшение качества жизни населения и охватывает фактически все категории граждан и включает большое количество форм помощи и гарантий .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Улаганском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районе проживает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11007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человек из них: получателями социальных услуг являются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9270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человек, что составляет примерно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89% населения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086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600" b="1" dirty="0" smtClean="0"/>
              <a:t>11189 человек в 2020 году получили меры социальной поддержки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Ежемесячное пособие по уходу за ребенком до 1,5 лет- 305 семей по 9915,99 </a:t>
            </a:r>
          </a:p>
          <a:p>
            <a:r>
              <a:rPr lang="ru-RU" b="1" dirty="0" smtClean="0"/>
              <a:t>Ежемесячное пособие детей до 16 лет – 2228 семей, в них 3636 детей- полным семьям по 153 рублей, многодетным семьям 230 рублей и 306 рублей неполным семьям</a:t>
            </a:r>
          </a:p>
          <a:p>
            <a:r>
              <a:rPr lang="ru-RU" b="1" dirty="0" smtClean="0"/>
              <a:t>Единовременная выплата инвалидам за твердое топливо- 1187 в т.ч.308 семей с детьми-инвалидами по 7837 рублей</a:t>
            </a:r>
          </a:p>
          <a:p>
            <a:r>
              <a:rPr lang="ru-RU" b="1" dirty="0" smtClean="0"/>
              <a:t>Единовременная выплата за твердое топливо 329 Ветеранам труда РФ-, 429 Ветеранам  труда РА по 8150,48</a:t>
            </a:r>
          </a:p>
          <a:p>
            <a:r>
              <a:rPr lang="ru-RU" b="1" dirty="0" smtClean="0"/>
              <a:t>557 семей ежемесячно получают адресные жилищные субсидии</a:t>
            </a:r>
          </a:p>
          <a:p>
            <a:r>
              <a:rPr lang="ru-RU" b="1" dirty="0" smtClean="0"/>
              <a:t>Государственную социальную помощь без заключения социального контракта получили 18 семей по 1500 рублей, с заключением социального контракта – 2 семей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7435" y="548680"/>
            <a:ext cx="10972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Одной из новых социальных выплат является Ежемесячная выплата на детей от 3 до 7 лет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98310" y="1512711"/>
            <a:ext cx="7597423" cy="4854222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ru-RU" dirty="0" smtClean="0"/>
              <a:t>Число детей в возрасте от 3 до 7 лет в районе 1418 из них 1275 детей в 2020 году являлись получателями пособия. </a:t>
            </a:r>
          </a:p>
          <a:p>
            <a:pPr>
              <a:buNone/>
              <a:defRPr/>
            </a:pPr>
            <a:r>
              <a:rPr lang="ru-RU" dirty="0" smtClean="0"/>
              <a:t>С июня 2021 года количество получателей сократилось в связи с Постановлением Правительства РФ от 31 марта 2020 г. N 384</a:t>
            </a:r>
            <a:br>
              <a:rPr lang="ru-RU" dirty="0" smtClean="0"/>
            </a:br>
            <a:r>
              <a:rPr lang="ru-RU" dirty="0" smtClean="0"/>
              <a:t>"Об утверждении основных требований к порядку назначения и осуществления ежемесячной денежной выплаты на ребенка в возрасте от 3 до 7 лет включительно, примерного перечня документов (сведений), необходимых для назначения указанной ежемесячной выплаты, и типовой формы заявления о ее назначении»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8208235" y="2164863"/>
            <a:ext cx="3660676" cy="4165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Число получателей на 2021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Январь -1039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Февраль -1061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Март -1050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Апрель -1198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Май -1322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447485525"/>
              </p:ext>
            </p:extLst>
          </p:nvPr>
        </p:nvGraphicFramePr>
        <p:xfrm>
          <a:off x="1524338" y="6005688"/>
          <a:ext cx="6096000" cy="247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16792506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9403" y="404664"/>
            <a:ext cx="10972800" cy="128701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Ежемесячная выплата на детей от 3 до 7 лет в 2021 году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433689"/>
            <a:ext cx="11819467" cy="5227157"/>
          </a:xfrm>
        </p:spPr>
        <p:txBody>
          <a:bodyPr rtlCol="0"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Ежемесячная выплата осуществляется в размере: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50 процентов величины прожиточного минимума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детей, установленной в субъекте Российской Федерации в соответствии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Федеральным законом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"О прожиточном минимуме в Российской Федерации" на дату обращения за назначением ежемесячной выплаты (далее - величина прожиточного минимума для детей), - если размер среднедушевого дохода семьи не превышает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величину прожиточного минимума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душу населения, установленную в субъекте Российской Федерации в соответствии с Федеральным законом "О прожиточном минимуме в Российской Федерации" на дату обращения за назначением ежемесячной выплаты (далее - величина прожиточного минимума на душу населения);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75 процентов величины прожиточного минимума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детей - если размер среднедушевого дохода семьи, рассчитанный с учетом ежемесячной выплаты в размере 50 процентов величины прожиточного минимума для детей, не превышает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величину прожиточного минимума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душу населения;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100 процентов величины прожиточного минимума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детей - если размер среднедушевого дохода семьи, рассчитанный с учетом ежемесячной выплаты в размере 75 процентов величины прожиточного минимума для детей, не превышает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величину прожиточного минимума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душу населения.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20474920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13" y="285728"/>
            <a:ext cx="109728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Региональный материнский капитал в размере 50 000 руб. при рождении четвертого и последующих детей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72357" y="1478845"/>
            <a:ext cx="9185086" cy="477844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 рожденных четвертых и последующих детей в районе/Число выданных сертификатов / Число получателей, воспользовавшихся сертификатом сумма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18 / 34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./ 1 700 тыс.руб.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42/30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./1 500 тыс.руб.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33/21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./ 1 050 тыс.руб.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- 19 семей уже воспользовались правом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21793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6211" y="357166"/>
            <a:ext cx="1097280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в 2020 году началась выплата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Ежемесячной денежной выплаты на третьего и последующих детей в возрасте от 0 до 3 лет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016000" y="1761067"/>
            <a:ext cx="10566419" cy="449297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В 2020 году ежемесячная денежная выплата на третьего и последующих детей в возрасте от 0 до 3 лет выплачено </a:t>
            </a:r>
            <a:r>
              <a:rPr lang="ru-RU" sz="3600" b="1" dirty="0" smtClean="0"/>
              <a:t>106 семьям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На данный момент этим правом пользуются </a:t>
            </a:r>
            <a:r>
              <a:rPr lang="ru-RU" sz="3600" b="1" dirty="0" smtClean="0"/>
              <a:t>146 семей </a:t>
            </a:r>
            <a:r>
              <a:rPr lang="ru-RU" sz="3600" dirty="0" smtClean="0"/>
              <a:t>с тремя и последующими детьми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Сумма пособия 10258 рублей в месяц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988922848"/>
              </p:ext>
            </p:extLst>
          </p:nvPr>
        </p:nvGraphicFramePr>
        <p:xfrm>
          <a:off x="9482667" y="1528607"/>
          <a:ext cx="1524000" cy="511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0910695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1013</TotalTime>
  <Words>1190</Words>
  <Application>Microsoft Office PowerPoint</Application>
  <PresentationFormat>Произвольный</PresentationFormat>
  <Paragraphs>165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След самолета</vt:lpstr>
      <vt:lpstr>Слайд 1</vt:lpstr>
      <vt:lpstr>Слайд 2</vt:lpstr>
      <vt:lpstr>Слайд 3</vt:lpstr>
      <vt:lpstr>Слайд 4</vt:lpstr>
      <vt:lpstr>11189 человек в 2020 году получили меры социальной поддержки</vt:lpstr>
      <vt:lpstr>Одной из новых социальных выплат является Ежемесячная выплата на детей от 3 до 7 лет</vt:lpstr>
      <vt:lpstr>Ежемесячная выплата на детей от 3 до 7 лет в 2021 году</vt:lpstr>
      <vt:lpstr>Региональный материнский капитал в размере 50 000 руб. при рождении четвертого и последующих детей </vt:lpstr>
      <vt:lpstr> в 2020 году началась выплата  Ежемесячной денежной выплаты на третьего и последующих детей в возрасте от 0 до 3 лет </vt:lpstr>
      <vt:lpstr>Ежемесячное пособие на ребенка от 0 до 16 лет</vt:lpstr>
      <vt:lpstr>Подарочные наборы детского ассортимента семьям, родившим одновременно двух и более детей - комплект одежды для ребенка от 0 до 6 месяцев </vt:lpstr>
      <vt:lpstr>Государственная социальная помощь на основании социального контракта.</vt:lpstr>
      <vt:lpstr>Государственная социальная помощь на основании социального контракта в 2020 году оказана 195 малообеспеченным и многодетным семьям</vt:lpstr>
      <vt:lpstr>Государственная социальная помощь на основании социального контракта в 2021 году оказана 204 малообеспеченным и многодетным семьям</vt:lpstr>
      <vt:lpstr>Разработка и реализация программы системной поддержки и повышения качества жизни граждан старшего поколения «Демография» «Старшее поколение»</vt:lpstr>
      <vt:lpstr>:Оздоровление детей находящихся в трудной жизненной ситуации</vt:lpstr>
      <vt:lpstr>Социально-значимые мероприятия в 2021г.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ARTYSH</dc:creator>
  <cp:lastModifiedBy>akata</cp:lastModifiedBy>
  <cp:revision>98</cp:revision>
  <cp:lastPrinted>2021-06-24T01:34:35Z</cp:lastPrinted>
  <dcterms:created xsi:type="dcterms:W3CDTF">2017-06-01T09:34:09Z</dcterms:created>
  <dcterms:modified xsi:type="dcterms:W3CDTF">2021-06-24T02:46:37Z</dcterms:modified>
</cp:coreProperties>
</file>