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27"/>
  </p:notesMasterIdLst>
  <p:sldIdLst>
    <p:sldId id="256" r:id="rId7"/>
    <p:sldId id="257" r:id="rId8"/>
    <p:sldId id="283" r:id="rId9"/>
    <p:sldId id="259" r:id="rId10"/>
    <p:sldId id="289" r:id="rId11"/>
    <p:sldId id="286" r:id="rId12"/>
    <p:sldId id="287" r:id="rId13"/>
    <p:sldId id="288" r:id="rId14"/>
    <p:sldId id="265" r:id="rId15"/>
    <p:sldId id="266" r:id="rId16"/>
    <p:sldId id="267" r:id="rId17"/>
    <p:sldId id="282" r:id="rId18"/>
    <p:sldId id="269" r:id="rId19"/>
    <p:sldId id="271" r:id="rId20"/>
    <p:sldId id="273" r:id="rId21"/>
    <p:sldId id="272" r:id="rId22"/>
    <p:sldId id="274" r:id="rId23"/>
    <p:sldId id="275" r:id="rId24"/>
    <p:sldId id="277" r:id="rId25"/>
    <p:sldId id="278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DDC1553-D1D9-4D1C-8D65-FBF4039DF6C5}">
          <p14:sldIdLst>
            <p14:sldId id="256"/>
            <p14:sldId id="257"/>
            <p14:sldId id="283"/>
            <p14:sldId id="259"/>
            <p14:sldId id="289"/>
            <p14:sldId id="286"/>
            <p14:sldId id="287"/>
            <p14:sldId id="288"/>
            <p14:sldId id="265"/>
            <p14:sldId id="266"/>
            <p14:sldId id="267"/>
            <p14:sldId id="282"/>
            <p14:sldId id="269"/>
            <p14:sldId id="271"/>
            <p14:sldId id="273"/>
            <p14:sldId id="272"/>
            <p14:sldId id="274"/>
            <p14:sldId id="275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25FF8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9" autoAdjust="0"/>
  </p:normalViewPr>
  <p:slideViewPr>
    <p:cSldViewPr>
      <p:cViewPr varScale="1">
        <p:scale>
          <a:sx n="84" d="100"/>
          <a:sy n="84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1\&#1084;&#1080;&#1085;&#1092;&#1080;&#1085;$\&#1052;&#1077;&#1078;&#1073;&#1102;&#1076;&#1078;&#1077;&#1090;&#1085;&#1099;&#1093;%20&#1086;&#1090;&#1085;&#1086;&#1096;&#1077;&#1085;&#1080;&#1081;\&#1054;&#1058;&#1044;&#1045;&#1051;\2013-2015\&#1057;&#1083;&#1072;&#1081;&#1076;&#1099;%20&#1087;&#1086;%202013%20&#1075;&#1086;&#1076;&#1091;\&#1050;&#1086;&#1087;&#1080;&#1103;%20&#1057;&#1090;&#1088;&#1091;&#1082;&#1090;&#1091;&#1088;&#1072;%20&#1092;&#1080;&#1085;&#1072;&#1085;&#1089;&#1086;&#1074;&#1086;&#1081;%20&#1087;&#1086;&#1084;&#1086;&#1097;&#1080;%20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 оценка</c:v>
                </c:pt>
                <c:pt idx="3">
                  <c:v>2013 год прогноз</c:v>
                </c:pt>
                <c:pt idx="4">
                  <c:v>2014 год прогноз</c:v>
                </c:pt>
                <c:pt idx="5">
                  <c:v>2015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503076.35</c:v>
                </c:pt>
                <c:pt idx="1">
                  <c:v>506149.53</c:v>
                </c:pt>
                <c:pt idx="2">
                  <c:v>443801.2</c:v>
                </c:pt>
                <c:pt idx="3">
                  <c:v>372030.2</c:v>
                </c:pt>
                <c:pt idx="4">
                  <c:v>364625</c:v>
                </c:pt>
                <c:pt idx="5">
                  <c:v>377973.9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 оценка</c:v>
                </c:pt>
                <c:pt idx="3">
                  <c:v>2013 год прогноз</c:v>
                </c:pt>
                <c:pt idx="4">
                  <c:v>2014 год прогноз</c:v>
                </c:pt>
                <c:pt idx="5">
                  <c:v>2015 год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500396.55900000001</c:v>
                </c:pt>
                <c:pt idx="1">
                  <c:v>494884.05900000001</c:v>
                </c:pt>
                <c:pt idx="2">
                  <c:v>430064.58100000001</c:v>
                </c:pt>
                <c:pt idx="3">
                  <c:v>377809.8</c:v>
                </c:pt>
                <c:pt idx="4">
                  <c:v>370733.6</c:v>
                </c:pt>
                <c:pt idx="5">
                  <c:v>384453.6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3096576"/>
        <c:axId val="153098112"/>
        <c:axId val="153611328"/>
      </c:bar3DChart>
      <c:catAx>
        <c:axId val="153096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098112"/>
        <c:crosses val="autoZero"/>
        <c:auto val="1"/>
        <c:lblAlgn val="ctr"/>
        <c:lblOffset val="100"/>
        <c:noMultiLvlLbl val="0"/>
      </c:catAx>
      <c:valAx>
        <c:axId val="15309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3096576"/>
        <c:crosses val="autoZero"/>
        <c:crossBetween val="between"/>
      </c:valAx>
      <c:serAx>
        <c:axId val="153611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53098112"/>
        <c:crosses val="autoZero"/>
      </c:serAx>
    </c:plotArea>
    <c:legend>
      <c:legendPos val="r"/>
      <c:layout>
        <c:manualLayout>
          <c:xMode val="edge"/>
          <c:yMode val="edge"/>
          <c:x val="0.87878239783393253"/>
          <c:y val="0.23443912834161748"/>
          <c:w val="0.11268360415151005"/>
          <c:h val="0.137485931514855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bg1"/>
        </a:solidFill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6.9692439622077482E-2"/>
          <c:y val="1.6033568653657872E-2"/>
          <c:w val="0.67991192071667317"/>
          <c:h val="0.79855399093829837"/>
        </c:manualLayout>
      </c:layout>
      <c:bar3DChart>
        <c:barDir val="col"/>
        <c:grouping val="stacked"/>
        <c:varyColors val="0"/>
        <c:ser>
          <c:idx val="3"/>
          <c:order val="0"/>
          <c:tx>
            <c:strRef>
              <c:f>'структура расх консолидир бюдже'!$A$6</c:f>
              <c:strCache>
                <c:ptCount val="1"/>
                <c:pt idx="0">
                  <c:v>Расходы по другим отраслям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расх консолидир бюдже'!$B$2:$L$2</c:f>
              <c:strCache>
                <c:ptCount val="11"/>
                <c:pt idx="0">
                  <c:v>Кош-Агач</c:v>
                </c:pt>
                <c:pt idx="1">
                  <c:v>Улаган</c:v>
                </c:pt>
                <c:pt idx="2">
                  <c:v>Усть-Кан</c:v>
                </c:pt>
                <c:pt idx="3">
                  <c:v>Онгудай</c:v>
                </c:pt>
                <c:pt idx="4">
                  <c:v>Шебалино</c:v>
                </c:pt>
                <c:pt idx="5">
                  <c:v>Усть-Кокса</c:v>
                </c:pt>
                <c:pt idx="6">
                  <c:v>Турочак</c:v>
                </c:pt>
                <c:pt idx="7">
                  <c:v>Майма</c:v>
                </c:pt>
                <c:pt idx="8">
                  <c:v>Чоя</c:v>
                </c:pt>
                <c:pt idx="9">
                  <c:v>Чемал</c:v>
                </c:pt>
                <c:pt idx="10">
                  <c:v>Горно-Алтайск</c:v>
                </c:pt>
              </c:strCache>
            </c:strRef>
          </c:cat>
          <c:val>
            <c:numRef>
              <c:f>'структура расх консолидир бюдже'!$B$6:$L$6</c:f>
              <c:numCache>
                <c:formatCode>0.0%</c:formatCode>
                <c:ptCount val="11"/>
                <c:pt idx="0">
                  <c:v>0.16</c:v>
                </c:pt>
                <c:pt idx="1">
                  <c:v>0.129</c:v>
                </c:pt>
                <c:pt idx="2">
                  <c:v>0.13200000000000001</c:v>
                </c:pt>
                <c:pt idx="3">
                  <c:v>0.11799999999999998</c:v>
                </c:pt>
                <c:pt idx="4">
                  <c:v>9.4000000000000028E-2</c:v>
                </c:pt>
                <c:pt idx="5">
                  <c:v>0.23800000000000004</c:v>
                </c:pt>
                <c:pt idx="6">
                  <c:v>0.15700000000000033</c:v>
                </c:pt>
                <c:pt idx="7">
                  <c:v>9.8000000000000226E-2</c:v>
                </c:pt>
                <c:pt idx="8">
                  <c:v>8.5000000000000006E-2</c:v>
                </c:pt>
                <c:pt idx="9">
                  <c:v>0.16800000000000001</c:v>
                </c:pt>
                <c:pt idx="10">
                  <c:v>7.1999999999999995E-2</c:v>
                </c:pt>
              </c:numCache>
            </c:numRef>
          </c:val>
        </c:ser>
        <c:ser>
          <c:idx val="2"/>
          <c:order val="1"/>
          <c:tx>
            <c:strRef>
              <c:f>'структура расх консолидир бюдже'!$A$5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расх консолидир бюдже'!$B$2:$L$2</c:f>
              <c:strCache>
                <c:ptCount val="11"/>
                <c:pt idx="0">
                  <c:v>Кош-Агач</c:v>
                </c:pt>
                <c:pt idx="1">
                  <c:v>Улаган</c:v>
                </c:pt>
                <c:pt idx="2">
                  <c:v>Усть-Кан</c:v>
                </c:pt>
                <c:pt idx="3">
                  <c:v>Онгудай</c:v>
                </c:pt>
                <c:pt idx="4">
                  <c:v>Шебалино</c:v>
                </c:pt>
                <c:pt idx="5">
                  <c:v>Усть-Кокса</c:v>
                </c:pt>
                <c:pt idx="6">
                  <c:v>Турочак</c:v>
                </c:pt>
                <c:pt idx="7">
                  <c:v>Майма</c:v>
                </c:pt>
                <c:pt idx="8">
                  <c:v>Чоя</c:v>
                </c:pt>
                <c:pt idx="9">
                  <c:v>Чемал</c:v>
                </c:pt>
                <c:pt idx="10">
                  <c:v>Горно-Алтайск</c:v>
                </c:pt>
              </c:strCache>
            </c:strRef>
          </c:cat>
          <c:val>
            <c:numRef>
              <c:f>'структура расх консолидир бюдже'!$B$5:$L$5</c:f>
              <c:numCache>
                <c:formatCode>0.0%</c:formatCode>
                <c:ptCount val="11"/>
                <c:pt idx="0">
                  <c:v>0.13800000000000001</c:v>
                </c:pt>
                <c:pt idx="1">
                  <c:v>0.12300000000000012</c:v>
                </c:pt>
                <c:pt idx="2">
                  <c:v>8.5000000000000006E-2</c:v>
                </c:pt>
                <c:pt idx="3">
                  <c:v>8.9000000000000065E-2</c:v>
                </c:pt>
                <c:pt idx="4">
                  <c:v>0.14200000000000004</c:v>
                </c:pt>
                <c:pt idx="5">
                  <c:v>0.10299999999999998</c:v>
                </c:pt>
                <c:pt idx="6">
                  <c:v>9.5000000000000043E-2</c:v>
                </c:pt>
                <c:pt idx="7">
                  <c:v>0.11</c:v>
                </c:pt>
                <c:pt idx="8">
                  <c:v>0.13200000000000001</c:v>
                </c:pt>
                <c:pt idx="9">
                  <c:v>0.11899999999999998</c:v>
                </c:pt>
                <c:pt idx="10">
                  <c:v>0.10299999999999998</c:v>
                </c:pt>
              </c:numCache>
            </c:numRef>
          </c:val>
        </c:ser>
        <c:ser>
          <c:idx val="1"/>
          <c:order val="2"/>
          <c:tx>
            <c:strRef>
              <c:f>'структура расх консолидир бюдже'!$A$4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расх консолидир бюдже'!$B$2:$L$2</c:f>
              <c:strCache>
                <c:ptCount val="11"/>
                <c:pt idx="0">
                  <c:v>Кош-Агач</c:v>
                </c:pt>
                <c:pt idx="1">
                  <c:v>Улаган</c:v>
                </c:pt>
                <c:pt idx="2">
                  <c:v>Усть-Кан</c:v>
                </c:pt>
                <c:pt idx="3">
                  <c:v>Онгудай</c:v>
                </c:pt>
                <c:pt idx="4">
                  <c:v>Шебалино</c:v>
                </c:pt>
                <c:pt idx="5">
                  <c:v>Усть-Кокса</c:v>
                </c:pt>
                <c:pt idx="6">
                  <c:v>Турочак</c:v>
                </c:pt>
                <c:pt idx="7">
                  <c:v>Майма</c:v>
                </c:pt>
                <c:pt idx="8">
                  <c:v>Чоя</c:v>
                </c:pt>
                <c:pt idx="9">
                  <c:v>Чемал</c:v>
                </c:pt>
                <c:pt idx="10">
                  <c:v>Горно-Алтайск</c:v>
                </c:pt>
              </c:strCache>
            </c:strRef>
          </c:cat>
          <c:val>
            <c:numRef>
              <c:f>'структура расх консолидир бюдже'!$B$4:$L$4</c:f>
              <c:numCache>
                <c:formatCode>0.0%</c:formatCode>
                <c:ptCount val="11"/>
                <c:pt idx="0">
                  <c:v>2.1000000000000012E-2</c:v>
                </c:pt>
                <c:pt idx="1">
                  <c:v>0.15000000000000024</c:v>
                </c:pt>
                <c:pt idx="2">
                  <c:v>4.8000000000000001E-2</c:v>
                </c:pt>
                <c:pt idx="3">
                  <c:v>7.0999999999999994E-2</c:v>
                </c:pt>
                <c:pt idx="4">
                  <c:v>0.05</c:v>
                </c:pt>
                <c:pt idx="5">
                  <c:v>2.5000000000000001E-2</c:v>
                </c:pt>
                <c:pt idx="6">
                  <c:v>0.125</c:v>
                </c:pt>
                <c:pt idx="7">
                  <c:v>0.26200000000000001</c:v>
                </c:pt>
                <c:pt idx="8">
                  <c:v>1.9000000000000038E-2</c:v>
                </c:pt>
                <c:pt idx="9">
                  <c:v>0.11</c:v>
                </c:pt>
                <c:pt idx="10">
                  <c:v>0.31300000000000061</c:v>
                </c:pt>
              </c:numCache>
            </c:numRef>
          </c:val>
        </c:ser>
        <c:ser>
          <c:idx val="0"/>
          <c:order val="3"/>
          <c:tx>
            <c:strRef>
              <c:f>'структура расх консолидир бюдже'!$A$3</c:f>
              <c:strCache>
                <c:ptCount val="1"/>
                <c:pt idx="0">
                  <c:v>Социально-культурная сфера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расх консолидир бюдже'!$B$2:$L$2</c:f>
              <c:strCache>
                <c:ptCount val="11"/>
                <c:pt idx="0">
                  <c:v>Кош-Агач</c:v>
                </c:pt>
                <c:pt idx="1">
                  <c:v>Улаган</c:v>
                </c:pt>
                <c:pt idx="2">
                  <c:v>Усть-Кан</c:v>
                </c:pt>
                <c:pt idx="3">
                  <c:v>Онгудай</c:v>
                </c:pt>
                <c:pt idx="4">
                  <c:v>Шебалино</c:v>
                </c:pt>
                <c:pt idx="5">
                  <c:v>Усть-Кокса</c:v>
                </c:pt>
                <c:pt idx="6">
                  <c:v>Турочак</c:v>
                </c:pt>
                <c:pt idx="7">
                  <c:v>Майма</c:v>
                </c:pt>
                <c:pt idx="8">
                  <c:v>Чоя</c:v>
                </c:pt>
                <c:pt idx="9">
                  <c:v>Чемал</c:v>
                </c:pt>
                <c:pt idx="10">
                  <c:v>Горно-Алтайск</c:v>
                </c:pt>
              </c:strCache>
            </c:strRef>
          </c:cat>
          <c:val>
            <c:numRef>
              <c:f>'структура расх консолидир бюдже'!$B$3:$L$3</c:f>
              <c:numCache>
                <c:formatCode>0.0%</c:formatCode>
                <c:ptCount val="11"/>
                <c:pt idx="0">
                  <c:v>0.68100000000000005</c:v>
                </c:pt>
                <c:pt idx="1">
                  <c:v>0.58899999999999997</c:v>
                </c:pt>
                <c:pt idx="2">
                  <c:v>0.73500000000000065</c:v>
                </c:pt>
                <c:pt idx="3">
                  <c:v>0.72200000000000064</c:v>
                </c:pt>
                <c:pt idx="4">
                  <c:v>0.71400000000000063</c:v>
                </c:pt>
                <c:pt idx="5">
                  <c:v>0.63400000000000134</c:v>
                </c:pt>
                <c:pt idx="6">
                  <c:v>0.62300000000000122</c:v>
                </c:pt>
                <c:pt idx="7">
                  <c:v>0.53</c:v>
                </c:pt>
                <c:pt idx="8">
                  <c:v>0.76400000000000134</c:v>
                </c:pt>
                <c:pt idx="9">
                  <c:v>0.60300000000000065</c:v>
                </c:pt>
                <c:pt idx="10">
                  <c:v>0.51200000000000001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166784"/>
        <c:axId val="154168320"/>
        <c:axId val="0"/>
      </c:bar3DChart>
      <c:catAx>
        <c:axId val="15416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168320"/>
        <c:crosses val="autoZero"/>
        <c:auto val="1"/>
        <c:lblAlgn val="ctr"/>
        <c:lblOffset val="100"/>
        <c:noMultiLvlLbl val="0"/>
      </c:catAx>
      <c:valAx>
        <c:axId val="1541683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166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375713956146404"/>
          <c:y val="0.80141667731012267"/>
          <c:w val="0.27472243568693089"/>
          <c:h val="0.18815582187925628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8182714592669"/>
          <c:y val="3.5454942411501274E-2"/>
          <c:w val="0.66532274728801566"/>
          <c:h val="0.892196678377248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marker>
            <c:spPr>
              <a:solidFill>
                <a:srgbClr val="0070C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2010г.факт</c:v>
                </c:pt>
                <c:pt idx="1">
                  <c:v>2011г.факт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434076.76</c:v>
                </c:pt>
                <c:pt idx="1">
                  <c:v>422876.38</c:v>
                </c:pt>
                <c:pt idx="2">
                  <c:v>360029.4</c:v>
                </c:pt>
                <c:pt idx="3">
                  <c:v>292900.2</c:v>
                </c:pt>
                <c:pt idx="4">
                  <c:v>281585</c:v>
                </c:pt>
                <c:pt idx="5">
                  <c:v>290915.90000000002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них:Дотации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2010г.факт</c:v>
                </c:pt>
                <c:pt idx="1">
                  <c:v>2011г.факт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118489.5</c:v>
                </c:pt>
                <c:pt idx="1">
                  <c:v>123639.91</c:v>
                </c:pt>
                <c:pt idx="2">
                  <c:v>104795.05</c:v>
                </c:pt>
                <c:pt idx="3">
                  <c:v>79337</c:v>
                </c:pt>
                <c:pt idx="4">
                  <c:v>79337</c:v>
                </c:pt>
                <c:pt idx="5">
                  <c:v>79337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marker>
            <c:spPr>
              <a:solidFill>
                <a:srgbClr val="CCFF66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2010г.факт</c:v>
                </c:pt>
                <c:pt idx="1">
                  <c:v>2011г.факт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>
                  <c:v>80963.55</c:v>
                </c:pt>
                <c:pt idx="1">
                  <c:v>57037.41</c:v>
                </c:pt>
                <c:pt idx="2">
                  <c:v>71470.8</c:v>
                </c:pt>
                <c:pt idx="3">
                  <c:v>19860.900000000001</c:v>
                </c:pt>
                <c:pt idx="4">
                  <c:v>2289.4</c:v>
                </c:pt>
                <c:pt idx="5">
                  <c:v>2446.3000000000002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marker>
            <c:spPr>
              <a:solidFill>
                <a:srgbClr val="00B05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2010г.факт</c:v>
                </c:pt>
                <c:pt idx="1">
                  <c:v>2011г.факт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Лист1!$E$2:$E$7</c:f>
              <c:numCache>
                <c:formatCode>0.00</c:formatCode>
                <c:ptCount val="6"/>
                <c:pt idx="0">
                  <c:v>232744.13</c:v>
                </c:pt>
                <c:pt idx="1">
                  <c:v>239935.21</c:v>
                </c:pt>
                <c:pt idx="2">
                  <c:v>184811.45</c:v>
                </c:pt>
                <c:pt idx="3">
                  <c:v>191402.3</c:v>
                </c:pt>
                <c:pt idx="4">
                  <c:v>199958.6</c:v>
                </c:pt>
                <c:pt idx="5">
                  <c:v>209132.6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трансферты</c:v>
                </c:pt>
              </c:strCache>
            </c:strRef>
          </c:tx>
          <c:marker>
            <c:spPr>
              <a:solidFill>
                <a:srgbClr val="00B0F0"/>
              </a:solidFill>
            </c:spPr>
          </c:marker>
          <c:cat>
            <c:strRef>
              <c:f>Лист1!$A$2:$A$7</c:f>
              <c:strCache>
                <c:ptCount val="6"/>
                <c:pt idx="0">
                  <c:v>2010г.факт</c:v>
                </c:pt>
                <c:pt idx="1">
                  <c:v>2011г.факт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Лист1!$F$2:$F$7</c:f>
              <c:numCache>
                <c:formatCode>0.00</c:formatCode>
                <c:ptCount val="6"/>
                <c:pt idx="0">
                  <c:v>1879.58</c:v>
                </c:pt>
                <c:pt idx="1">
                  <c:v>4676.28</c:v>
                </c:pt>
                <c:pt idx="2">
                  <c:v>839.14</c:v>
                </c:pt>
                <c:pt idx="3">
                  <c:v>2300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2010г.факт</c:v>
                </c:pt>
                <c:pt idx="1">
                  <c:v>2011г.факт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33760"/>
        <c:axId val="153335296"/>
      </c:lineChart>
      <c:catAx>
        <c:axId val="15333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53335296"/>
        <c:crosses val="autoZero"/>
        <c:auto val="1"/>
        <c:lblAlgn val="ctr"/>
        <c:lblOffset val="100"/>
        <c:noMultiLvlLbl val="0"/>
      </c:catAx>
      <c:valAx>
        <c:axId val="15333529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3333760"/>
        <c:crosses val="autoZero"/>
        <c:crossBetween val="between"/>
      </c:valAx>
      <c:spPr>
        <a:noFill/>
        <a:ln w="25031">
          <a:noFill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74473391227405239"/>
          <c:y val="2.7224666373708802E-3"/>
          <c:w val="0.25452412946847119"/>
          <c:h val="0.8856754264787838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 spc="-100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4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74206032940495E-2"/>
          <c:y val="6.1733062550108284E-2"/>
          <c:w val="0.61052609281623427"/>
          <c:h val="0.89325762020202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114696.132</c:v>
                </c:pt>
                <c:pt idx="1">
                  <c:v>99535.48</c:v>
                </c:pt>
                <c:pt idx="2">
                  <c:v>26208.43</c:v>
                </c:pt>
                <c:pt idx="3">
                  <c:v>31854.85</c:v>
                </c:pt>
                <c:pt idx="4">
                  <c:v>33564.050000000003</c:v>
                </c:pt>
                <c:pt idx="5">
                  <c:v>34104.050000000003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здравоохранение,физическая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37781.663999999997</c:v>
                </c:pt>
                <c:pt idx="1">
                  <c:v>56150.25</c:v>
                </c:pt>
                <c:pt idx="2">
                  <c:v>823.06</c:v>
                </c:pt>
                <c:pt idx="3">
                  <c:v>3033</c:v>
                </c:pt>
                <c:pt idx="4">
                  <c:v>3300</c:v>
                </c:pt>
                <c:pt idx="5">
                  <c:v>3300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культура, кинематография и средства массовой информации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>
                  <c:v>17278.670999999998</c:v>
                </c:pt>
                <c:pt idx="1">
                  <c:v>15582.97</c:v>
                </c:pt>
                <c:pt idx="2">
                  <c:v>14836.44</c:v>
                </c:pt>
                <c:pt idx="3">
                  <c:v>9785.5499999999993</c:v>
                </c:pt>
                <c:pt idx="4">
                  <c:v>9481.4</c:v>
                </c:pt>
                <c:pt idx="5">
                  <c:v>9481.2999999999993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Лист1!$E$2:$E$7</c:f>
              <c:numCache>
                <c:formatCode>0.00</c:formatCode>
                <c:ptCount val="6"/>
                <c:pt idx="0">
                  <c:v>188687.12299999999</c:v>
                </c:pt>
                <c:pt idx="1">
                  <c:v>211739.28</c:v>
                </c:pt>
                <c:pt idx="2">
                  <c:v>246754.6</c:v>
                </c:pt>
                <c:pt idx="3">
                  <c:v>213338.66</c:v>
                </c:pt>
                <c:pt idx="4">
                  <c:v>219362.56</c:v>
                </c:pt>
                <c:pt idx="5">
                  <c:v>228162.08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национальная оборона,национальная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Лист1!$F$2:$F$7</c:f>
              <c:numCache>
                <c:formatCode>0.00</c:formatCode>
                <c:ptCount val="6"/>
                <c:pt idx="0">
                  <c:v>1412.5930000000001</c:v>
                </c:pt>
                <c:pt idx="1">
                  <c:v>1036.2</c:v>
                </c:pt>
                <c:pt idx="2">
                  <c:v>1031.73</c:v>
                </c:pt>
                <c:pt idx="3">
                  <c:v>657.1</c:v>
                </c:pt>
                <c:pt idx="4">
                  <c:v>681.4</c:v>
                </c:pt>
                <c:pt idx="5">
                  <c:v>682.4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Лист1!$G$2:$G$7</c:f>
              <c:numCache>
                <c:formatCode>0.00</c:formatCode>
                <c:ptCount val="6"/>
                <c:pt idx="0">
                  <c:v>16642.136999999999</c:v>
                </c:pt>
                <c:pt idx="1">
                  <c:v>22956.07</c:v>
                </c:pt>
                <c:pt idx="2">
                  <c:v>30260.17</c:v>
                </c:pt>
                <c:pt idx="3">
                  <c:v>22055.35</c:v>
                </c:pt>
                <c:pt idx="4">
                  <c:v>10104.6</c:v>
                </c:pt>
                <c:pt idx="5">
                  <c:v>9704.6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Лист1!$H$2:$H$7</c:f>
              <c:numCache>
                <c:formatCode>0.00</c:formatCode>
                <c:ptCount val="6"/>
                <c:pt idx="0">
                  <c:v>32730.892</c:v>
                </c:pt>
                <c:pt idx="1">
                  <c:v>31914.560000000001</c:v>
                </c:pt>
                <c:pt idx="2">
                  <c:v>36985.93</c:v>
                </c:pt>
                <c:pt idx="3">
                  <c:v>44288.480000000003</c:v>
                </c:pt>
                <c:pt idx="4">
                  <c:v>37452</c:v>
                </c:pt>
                <c:pt idx="5">
                  <c:v>37466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Лист1!$I$2:$I$7</c:f>
              <c:numCache>
                <c:formatCode>0.00</c:formatCode>
                <c:ptCount val="6"/>
                <c:pt idx="0">
                  <c:v>4393.5200000000004</c:v>
                </c:pt>
                <c:pt idx="1">
                  <c:v>10199.52</c:v>
                </c:pt>
                <c:pt idx="2">
                  <c:v>19808.93</c:v>
                </c:pt>
                <c:pt idx="3">
                  <c:v>15197.41</c:v>
                </c:pt>
                <c:pt idx="4">
                  <c:v>8387.25</c:v>
                </c:pt>
                <c:pt idx="5">
                  <c:v>5007.25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Лист1!$J$2:$J$7</c:f>
              <c:numCache>
                <c:formatCode>0.00</c:formatCode>
                <c:ptCount val="6"/>
                <c:pt idx="0">
                  <c:v>84116.15</c:v>
                </c:pt>
                <c:pt idx="1">
                  <c:v>43819.14</c:v>
                </c:pt>
                <c:pt idx="2">
                  <c:v>47429.48</c:v>
                </c:pt>
                <c:pt idx="3">
                  <c:v>21926.3</c:v>
                </c:pt>
                <c:pt idx="4">
                  <c:v>21736.3</c:v>
                </c:pt>
                <c:pt idx="5">
                  <c:v>21736.3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Лист1!$K$2:$K$7</c:f>
              <c:numCache>
                <c:formatCode>0.00</c:formatCode>
                <c:ptCount val="6"/>
                <c:pt idx="1">
                  <c:v>104.07</c:v>
                </c:pt>
                <c:pt idx="2">
                  <c:v>91.48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Лист1!$L$2:$L$7</c:f>
              <c:numCache>
                <c:formatCode>General</c:formatCode>
                <c:ptCount val="6"/>
                <c:pt idx="4" formatCode="0.00">
                  <c:v>10647.44</c:v>
                </c:pt>
                <c:pt idx="5" formatCode="0.00">
                  <c:v>18412.82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437376"/>
        <c:axId val="96438912"/>
      </c:barChart>
      <c:lineChart>
        <c:grouping val="standard"/>
        <c:varyColors val="0"/>
        <c:ser>
          <c:idx val="11"/>
          <c:order val="11"/>
          <c:tx>
            <c:strRef>
              <c:f>Лист1!$M$1</c:f>
              <c:strCache>
                <c:ptCount val="1"/>
                <c:pt idx="0">
                  <c:v>ИТОГО РАСХОДОВ</c:v>
                </c:pt>
              </c:strCache>
            </c:strRef>
          </c:tx>
          <c:spPr>
            <a:ln w="762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5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2012г.оценка</c:v>
                </c:pt>
                <c:pt idx="3">
                  <c:v>2013г.план</c:v>
                </c:pt>
                <c:pt idx="4">
                  <c:v>2014г.план</c:v>
                </c:pt>
                <c:pt idx="5">
                  <c:v>2015г.план</c:v>
                </c:pt>
              </c:strCache>
            </c:strRef>
          </c:cat>
          <c:val>
            <c:numRef>
              <c:f>Лист1!$M$2:$M$7</c:f>
              <c:numCache>
                <c:formatCode>0.00</c:formatCode>
                <c:ptCount val="6"/>
                <c:pt idx="0">
                  <c:v>497738.88199999998</c:v>
                </c:pt>
                <c:pt idx="1">
                  <c:v>493037.54000000004</c:v>
                </c:pt>
                <c:pt idx="2">
                  <c:v>424230.24999999994</c:v>
                </c:pt>
                <c:pt idx="3">
                  <c:v>362336.69999999995</c:v>
                </c:pt>
                <c:pt idx="4">
                  <c:v>354917</c:v>
                </c:pt>
                <c:pt idx="5">
                  <c:v>368256.8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37376"/>
        <c:axId val="96438912"/>
      </c:lineChart>
      <c:catAx>
        <c:axId val="96437376"/>
        <c:scaling>
          <c:orientation val="minMax"/>
        </c:scaling>
        <c:delete val="0"/>
        <c:axPos val="t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96438912"/>
        <c:crosses val="max"/>
        <c:auto val="1"/>
        <c:lblAlgn val="ctr"/>
        <c:lblOffset val="100"/>
        <c:noMultiLvlLbl val="0"/>
      </c:catAx>
      <c:valAx>
        <c:axId val="96438912"/>
        <c:scaling>
          <c:orientation val="minMax"/>
          <c:max val="520000"/>
          <c:min val="0"/>
        </c:scaling>
        <c:delete val="0"/>
        <c:axPos val="l"/>
        <c:majorGridlines/>
        <c:minorGridlines/>
        <c:numFmt formatCode="0.00" sourceLinked="1"/>
        <c:majorTickMark val="out"/>
        <c:minorTickMark val="none"/>
        <c:tickLblPos val="nextTo"/>
        <c:crossAx val="9643737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69985243878523795"/>
          <c:y val="4.5343139268374834E-2"/>
          <c:w val="0.30014754185018871"/>
          <c:h val="0.91116354662503285"/>
        </c:manualLayout>
      </c:layout>
      <c:overlay val="0"/>
      <c:spPr>
        <a:ln>
          <a:noFill/>
        </a:ln>
      </c:spPr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  <c:spPr>
        <a:noFill/>
        <a:ln w="29075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66666666666668"/>
          <c:y val="0.21227621483375958"/>
          <c:w val="0.59866666666666668"/>
          <c:h val="0.716112531969309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 359030,2 тыс.руб.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3"/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12374915840930364"/>
                  <c:y val="4.4482048286700077E-2"/>
                </c:manualLayout>
              </c:layout>
              <c:tx>
                <c:rich>
                  <a:bodyPr/>
                  <a:lstStyle/>
                  <a:p>
                    <a:pPr>
                      <a:defRPr sz="2746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831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Дотации</a:t>
                    </a:r>
                    <a:r>
                      <a:rPr lang="ru-RU" sz="1831" b="0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</a:t>
                    </a:r>
                  </a:p>
                  <a:p>
                    <a:pPr>
                      <a:defRPr sz="2746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603" b="0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79337 тыс. руб.</a:t>
                    </a:r>
                    <a:endParaRPr lang="ru-RU" sz="1600" b="0" i="0" u="none" strike="noStrike" baseline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  <a:p>
                    <a:pPr>
                      <a:defRPr sz="2746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831" b="0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</a:t>
                    </a:r>
                  </a:p>
                  <a:p>
                    <a:pPr>
                      <a:defRPr sz="2746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831" b="0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22%</a:t>
                    </a:r>
                  </a:p>
                </c:rich>
              </c:tx>
              <c:spPr>
                <a:noFill/>
                <a:ln w="2907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580247054764879E-2"/>
                  <c:y val="-6.6809612080133583E-3"/>
                </c:manualLayout>
              </c:layout>
              <c:tx>
                <c:rich>
                  <a:bodyPr/>
                  <a:lstStyle/>
                  <a:p>
                    <a:pPr>
                      <a:defRPr sz="2358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060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Н</a:t>
                    </a:r>
                    <a:r>
                      <a:rPr lang="ru-RU" sz="1831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алоговые и неналоговые доходы</a:t>
                    </a:r>
                    <a:r>
                      <a:rPr lang="ru-RU" sz="1831" b="0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</a:t>
                    </a:r>
                  </a:p>
                  <a:p>
                    <a:pPr>
                      <a:defRPr sz="2358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831" b="0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66130 тыс.руб., 18,4%</a:t>
                    </a:r>
                  </a:p>
                </c:rich>
              </c:tx>
              <c:spPr>
                <a:noFill/>
                <a:ln w="2907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164761338376053E-2"/>
                  <c:y val="-0.34326083498643767"/>
                </c:manualLayout>
              </c:layout>
              <c:tx>
                <c:rich>
                  <a:bodyPr/>
                  <a:lstStyle/>
                  <a:p>
                    <a:pPr>
                      <a:defRPr sz="2096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831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Субсидии и субвенции</a:t>
                    </a:r>
                    <a:r>
                      <a:rPr lang="ru-RU" sz="1831" b="0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211263,2 тыс.  руб.</a:t>
                    </a:r>
                  </a:p>
                  <a:p>
                    <a:pPr>
                      <a:defRPr sz="2096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831" b="0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58%</a:t>
                    </a:r>
                  </a:p>
                </c:rich>
              </c:tx>
              <c:spPr>
                <a:noFill/>
                <a:ln w="2907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9075">
                <a:noFill/>
              </a:ln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Дотации, тыс.руб.</c:v>
                </c:pt>
                <c:pt idx="1">
                  <c:v>Налоговые и неналоговые доходы,тыс.руб.</c:v>
                </c:pt>
                <c:pt idx="2">
                  <c:v>Субсидии и субвенции,тыс.руб.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79337</c:v>
                </c:pt>
                <c:pt idx="1">
                  <c:v>66130</c:v>
                </c:pt>
                <c:pt idx="2">
                  <c:v>211263.2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9075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206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07862987358568"/>
          <c:y val="3.3702114717710306E-2"/>
          <c:w val="0.87891366365308554"/>
          <c:h val="0.744101951900457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в тыс.руб.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54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64720</c:v>
                </c:pt>
                <c:pt idx="1">
                  <c:v>68270</c:v>
                </c:pt>
                <c:pt idx="2">
                  <c:v>72023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тыс.руб.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54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1410</c:v>
                </c:pt>
                <c:pt idx="1">
                  <c:v>1570</c:v>
                </c:pt>
                <c:pt idx="2">
                  <c:v>1635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316800"/>
        <c:axId val="96322688"/>
      </c:barChart>
      <c:catAx>
        <c:axId val="9631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1"/>
            </a:pPr>
            <a:endParaRPr lang="ru-RU"/>
          </a:p>
        </c:txPr>
        <c:crossAx val="96322688"/>
        <c:crosses val="autoZero"/>
        <c:auto val="1"/>
        <c:lblAlgn val="ctr"/>
        <c:lblOffset val="100"/>
        <c:noMultiLvlLbl val="0"/>
      </c:catAx>
      <c:valAx>
        <c:axId val="9632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31680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8.8913282107574099E-2"/>
          <c:y val="0.89353612167300378"/>
          <c:w val="0.90779363336992314"/>
          <c:h val="7.9847908745247151E-2"/>
        </c:manualLayout>
      </c:layout>
      <c:overlay val="0"/>
      <c:txPr>
        <a:bodyPr/>
        <a:lstStyle/>
        <a:p>
          <a:pPr>
            <a:defRPr sz="160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76479662551174E-4"/>
          <c:y val="0.10813289634427226"/>
          <c:w val="0.64674314420437806"/>
          <c:h val="0.625756299413799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9573">
              <a:solidFill>
                <a:srgbClr val="000000"/>
              </a:solidFill>
              <a:prstDash val="solid"/>
            </a:ln>
          </c:spPr>
          <c:explosion val="83"/>
          <c:dPt>
            <c:idx val="0"/>
            <c:bubble3D val="0"/>
            <c:explosion val="4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9573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9573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9573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9573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9573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9573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957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8024564994882301E-2"/>
                  <c:y val="-0.12808649394657121"/>
                </c:manualLayout>
              </c:layout>
              <c:tx>
                <c:rich>
                  <a:bodyPr/>
                  <a:lstStyle/>
                  <a:p>
                    <a:pPr>
                      <a:defRPr sz="1055" baseline="0"/>
                    </a:pPr>
                    <a:r>
                      <a:rPr lang="ru-RU"/>
                      <a:t> 53045,70 тыс.руб.
80%</a:t>
                    </a:r>
                  </a:p>
                </c:rich>
              </c:tx>
              <c:spPr>
                <a:noFill/>
                <a:ln w="19146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69111719827123"/>
                  <c:y val="-0.1776963300603221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9.9802207769264257E-3"/>
                  <c:y val="-6.775451218197209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2.3261645791633354E-2"/>
                  <c:y val="4.95318535031768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4.6714868657580851E-2"/>
                  <c:y val="0.10731467798222105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67694254372465E-2"/>
                  <c:y val="0.19122471651553416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4.8437241035149098E-2"/>
                  <c:y val="0.17370480433199215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6.5429524114123866E-2"/>
                  <c:y val="9.843720938966150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5.737575334432609E-2"/>
                  <c:y val="0.18849599281672838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-0.15171491191038941"/>
                  <c:y val="0.1442621855497458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-9.4010302660577277E-2"/>
                  <c:y val="3.6618695939795373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%" sourceLinked="0"/>
            <c:spPr>
              <a:noFill/>
              <a:ln w="19146">
                <a:noFill/>
              </a:ln>
            </c:spPr>
            <c:txPr>
              <a:bodyPr/>
              <a:lstStyle/>
              <a:p>
                <a:pPr>
                  <a:defRPr sz="1055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0"/>
                <c:pt idx="0">
                  <c:v>налог на прибыль, доходы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налоги сборы и регулярные платежи  за пользование природными ресурсами</c:v>
                </c:pt>
                <c:pt idx="4">
                  <c:v>государственная пошлина</c:v>
                </c:pt>
                <c:pt idx="5">
                  <c:v>доходы от использования имущества находящегося в государственной 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 </c:v>
                </c:pt>
                <c:pt idx="8">
                  <c:v>штрафы,санкции,возмещение ущерба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53045.7</c:v>
                </c:pt>
                <c:pt idx="1">
                  <c:v>5670</c:v>
                </c:pt>
                <c:pt idx="2">
                  <c:v>1389</c:v>
                </c:pt>
                <c:pt idx="3">
                  <c:v>90</c:v>
                </c:pt>
                <c:pt idx="4">
                  <c:v>1370</c:v>
                </c:pt>
                <c:pt idx="5">
                  <c:v>920</c:v>
                </c:pt>
                <c:pt idx="6">
                  <c:v>153</c:v>
                </c:pt>
                <c:pt idx="7">
                  <c:v>2511.1</c:v>
                </c:pt>
                <c:pt idx="8">
                  <c:v>1130</c:v>
                </c:pt>
                <c:pt idx="9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146">
          <a:noFill/>
        </a:ln>
      </c:spPr>
    </c:plotArea>
    <c:legend>
      <c:legendPos val="r"/>
      <c:legendEntry>
        <c:idx val="5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62235457444619091"/>
          <c:y val="0"/>
          <c:w val="0.37457484232170923"/>
          <c:h val="1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5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75490796769375"/>
          <c:w val="0.67848278697631048"/>
          <c:h val="0.640769678709775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10497">
              <a:solidFill>
                <a:srgbClr val="000000"/>
              </a:solidFill>
              <a:prstDash val="solid"/>
            </a:ln>
          </c:spPr>
          <c:explosion val="102"/>
          <c:dPt>
            <c:idx val="0"/>
            <c:bubble3D val="0"/>
            <c:explosion val="34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049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049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0497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0497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049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2067156348373559"/>
                  <c:y val="-9.4528327045935973E-2"/>
                </c:manualLayout>
              </c:layout>
              <c:tx>
                <c:rich>
                  <a:bodyPr/>
                  <a:lstStyle/>
                  <a:p>
                    <a:pPr>
                      <a:defRPr sz="1157" baseline="0"/>
                    </a:pPr>
                    <a:r>
                      <a:rPr lang="ru-RU"/>
                      <a:t> 53045,70 тыс.руб.
80%</a:t>
                    </a:r>
                  </a:p>
                </c:rich>
              </c:tx>
              <c:spPr>
                <a:noFill/>
                <a:ln w="2099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204025600069938E-2"/>
                  <c:y val="3.261938881434033E-2"/>
                </c:manualLayout>
              </c:layout>
              <c:numFmt formatCode="0%" sourceLinked="0"/>
              <c:spPr>
                <a:noFill/>
                <a:ln w="20995">
                  <a:noFill/>
                </a:ln>
              </c:spPr>
              <c:txPr>
                <a:bodyPr/>
                <a:lstStyle/>
                <a:p>
                  <a:pPr>
                    <a:defRPr sz="1157" baseline="0"/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8.5030738843225068E-2"/>
                  <c:y val="6.9046661771780135E-2"/>
                </c:manualLayout>
              </c:layout>
              <c:numFmt formatCode="0%" sourceLinked="0"/>
              <c:spPr>
                <a:noFill/>
                <a:ln w="20995">
                  <a:noFill/>
                </a:ln>
              </c:spPr>
              <c:txPr>
                <a:bodyPr/>
                <a:lstStyle/>
                <a:p>
                  <a:pPr>
                    <a:defRPr sz="1157" baseline="0"/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7651592130930449E-2"/>
                  <c:y val="0.10983076633105752"/>
                </c:manualLayout>
              </c:layout>
              <c:numFmt formatCode="0%" sourceLinked="0"/>
              <c:spPr>
                <a:noFill/>
                <a:ln w="20995">
                  <a:noFill/>
                </a:ln>
              </c:spPr>
              <c:txPr>
                <a:bodyPr/>
                <a:lstStyle/>
                <a:p>
                  <a:pPr>
                    <a:defRPr sz="1157" baseline="0"/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8405969464230749E-2"/>
                  <c:y val="0.14506235916651897"/>
                </c:manualLayout>
              </c:layout>
              <c:numFmt formatCode="0%" sourceLinked="0"/>
              <c:spPr>
                <a:noFill/>
                <a:ln w="20995">
                  <a:noFill/>
                </a:ln>
              </c:spPr>
              <c:txPr>
                <a:bodyPr/>
                <a:lstStyle/>
                <a:p>
                  <a:pPr>
                    <a:defRPr sz="1157" baseline="0"/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2.8945895811212232E-2"/>
                  <c:y val="0.11182641719624276"/>
                </c:manualLayout>
              </c:layout>
              <c:numFmt formatCode="0%" sourceLinked="0"/>
              <c:spPr>
                <a:noFill/>
                <a:ln w="20995">
                  <a:noFill/>
                </a:ln>
              </c:spPr>
              <c:txPr>
                <a:bodyPr/>
                <a:lstStyle/>
                <a:p>
                  <a:pPr>
                    <a:defRPr sz="1157" baseline="0"/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0531263830430498"/>
                  <c:y val="0.12726050079752893"/>
                </c:manualLayout>
              </c:layout>
              <c:numFmt formatCode="0%" sourceLinked="0"/>
              <c:spPr>
                <a:noFill/>
                <a:ln w="20995">
                  <a:noFill/>
                </a:ln>
              </c:spPr>
              <c:txPr>
                <a:bodyPr/>
                <a:lstStyle/>
                <a:p>
                  <a:pPr>
                    <a:defRPr sz="1157" baseline="0"/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23708497755538616"/>
                  <c:y val="0.24392760711984965"/>
                </c:manualLayout>
              </c:layout>
              <c:numFmt formatCode="0%" sourceLinked="0"/>
              <c:spPr>
                <a:noFill/>
                <a:ln w="20995">
                  <a:noFill/>
                </a:ln>
              </c:spPr>
              <c:txPr>
                <a:bodyPr/>
                <a:lstStyle/>
                <a:p>
                  <a:pPr>
                    <a:defRPr sz="1157" baseline="0"/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0.17771943827734987"/>
                  <c:y val="3.9063625085449527E-2"/>
                </c:manualLayout>
              </c:layout>
              <c:numFmt formatCode="0%" sourceLinked="0"/>
              <c:spPr>
                <a:noFill/>
                <a:ln w="20995">
                  <a:noFill/>
                </a:ln>
              </c:spPr>
              <c:txPr>
                <a:bodyPr/>
                <a:lstStyle/>
                <a:p>
                  <a:pPr>
                    <a:defRPr sz="1157" baseline="0"/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-0.21913201123359224"/>
                  <c:y val="2.4879988072230606E-2"/>
                </c:manualLayout>
              </c:layout>
              <c:numFmt formatCode="0%" sourceLinked="0"/>
              <c:spPr>
                <a:noFill/>
                <a:ln w="20995">
                  <a:noFill/>
                </a:ln>
              </c:spPr>
              <c:txPr>
                <a:bodyPr/>
                <a:lstStyle/>
                <a:p>
                  <a:pPr>
                    <a:defRPr sz="1157" baseline="0"/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Лист1!$A$2:$A$10</c:f>
              <c:strCache>
                <c:ptCount val="9"/>
                <c:pt idx="0">
                  <c:v>налог на прибыль, доходы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налоги сборы и регулярные платежи  за пользование природными ресурсами</c:v>
                </c:pt>
                <c:pt idx="4">
                  <c:v>государственная пошлина</c:v>
                </c:pt>
                <c:pt idx="5">
                  <c:v>доходы от использования имущества находящегося в государственной 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 </c:v>
                </c:pt>
                <c:pt idx="8">
                  <c:v>штрафы,санкции,возмещение ущерба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56230</c:v>
                </c:pt>
                <c:pt idx="1">
                  <c:v>5750</c:v>
                </c:pt>
                <c:pt idx="2">
                  <c:v>1300</c:v>
                </c:pt>
                <c:pt idx="3">
                  <c:v>60</c:v>
                </c:pt>
                <c:pt idx="4">
                  <c:v>1380</c:v>
                </c:pt>
                <c:pt idx="5">
                  <c:v>520</c:v>
                </c:pt>
                <c:pt idx="6">
                  <c:v>110</c:v>
                </c:pt>
                <c:pt idx="7">
                  <c:v>200</c:v>
                </c:pt>
                <c:pt idx="8">
                  <c:v>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0995">
          <a:noFill/>
        </a:ln>
      </c:spPr>
    </c:plotArea>
    <c:legend>
      <c:legendPos val="r"/>
      <c:layout>
        <c:manualLayout>
          <c:xMode val="edge"/>
          <c:yMode val="edge"/>
          <c:x val="0.64703284334527489"/>
          <c:y val="3.5364711243891941E-2"/>
          <c:w val="0.34102836479006887"/>
          <c:h val="0.9467360052662227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88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12.223017982997582</c:v>
                </c:pt>
                <c:pt idx="1">
                  <c:v>10.552326318547717</c:v>
                </c:pt>
                <c:pt idx="2">
                  <c:v>10.17387866293304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оборона, 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0.18135066086322474</c:v>
                </c:pt>
                <c:pt idx="1">
                  <c:v>0.19198854943550181</c:v>
                </c:pt>
                <c:pt idx="2">
                  <c:v>0.18530547161654584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>
                  <c:v>4.1942784156283368</c:v>
                </c:pt>
                <c:pt idx="1">
                  <c:v>2.3631581468343303</c:v>
                </c:pt>
                <c:pt idx="2">
                  <c:v>1.3597169149354473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Лист1!$E$2:$E$4</c:f>
              <c:numCache>
                <c:formatCode>0.00</c:formatCode>
                <c:ptCount val="3"/>
                <c:pt idx="0">
                  <c:v>6.0869765607513671</c:v>
                </c:pt>
                <c:pt idx="1">
                  <c:v>2.8470318412473903</c:v>
                </c:pt>
                <c:pt idx="2">
                  <c:v>2.6352805976698872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Социально-культурная сфера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Лист1!$F$2:$F$4</c:f>
              <c:numCache>
                <c:formatCode>0.00</c:formatCode>
                <c:ptCount val="3"/>
                <c:pt idx="0">
                  <c:v>71.207818584206336</c:v>
                </c:pt>
                <c:pt idx="1">
                  <c:v>74.86483036879045</c:v>
                </c:pt>
                <c:pt idx="2">
                  <c:v>74.689029503324861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Лист1!$G$2:$G$4</c:f>
              <c:numCache>
                <c:formatCode>0.00</c:formatCode>
                <c:ptCount val="3"/>
                <c:pt idx="0">
                  <c:v>5.5197279215712894E-2</c:v>
                </c:pt>
                <c:pt idx="1">
                  <c:v>5.6351203239067157E-2</c:v>
                </c:pt>
                <c:pt idx="2">
                  <c:v>5.4309927202973576E-2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Лист1!$H$2:$H$4</c:f>
              <c:numCache>
                <c:formatCode>0.00</c:formatCode>
                <c:ptCount val="3"/>
                <c:pt idx="0">
                  <c:v>6.0513605163374287</c:v>
                </c:pt>
                <c:pt idx="1">
                  <c:v>6.1243332948266778</c:v>
                </c:pt>
                <c:pt idx="2">
                  <c:v>5.9024843533099736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Лист1!$I$2:$I$4</c:f>
              <c:numCache>
                <c:formatCode>0.00</c:formatCode>
                <c:ptCount val="3"/>
                <c:pt idx="1">
                  <c:v>2.9999802770788664</c:v>
                </c:pt>
                <c:pt idx="2">
                  <c:v>4.9999945690072796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68928"/>
        <c:axId val="97070464"/>
        <c:axId val="0"/>
      </c:bar3DChart>
      <c:catAx>
        <c:axId val="97068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070464"/>
        <c:crosses val="autoZero"/>
        <c:auto val="1"/>
        <c:lblAlgn val="ctr"/>
        <c:lblOffset val="100"/>
        <c:noMultiLvlLbl val="0"/>
      </c:catAx>
      <c:valAx>
        <c:axId val="97070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06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36435268564176"/>
          <c:y val="0"/>
          <c:w val="0.33233561485970836"/>
          <c:h val="1"/>
        </c:manualLayout>
      </c:layout>
      <c:overlay val="0"/>
      <c:txPr>
        <a:bodyPr/>
        <a:lstStyle/>
        <a:p>
          <a:pPr>
            <a:defRPr sz="1200" kern="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848718467154666E-3"/>
          <c:y val="1.0981897731964738E-2"/>
          <c:w val="0.53884213257042712"/>
          <c:h val="0.79404356424168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-4.9673620591124523E-3"/>
                  <c:y val="1.558663952654492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7.1763517798010004E-2"/>
                  <c:y val="0.1104219516258719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4.1792653176695692E-2"/>
                  <c:y val="7.557026852784156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кинематография, средства массовой информации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213338.66</c:v>
                </c:pt>
                <c:pt idx="1">
                  <c:v>9785.5499999999993</c:v>
                </c:pt>
                <c:pt idx="2">
                  <c:v>31854.85</c:v>
                </c:pt>
                <c:pt idx="3">
                  <c:v>3033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691918947876204"/>
          <c:y val="7.4250737057131866E-2"/>
          <c:w val="0.35221291441205987"/>
          <c:h val="0.64896165383333471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2DC1B-1B85-44E0-A71F-FE63C712AFBA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FE43A-02A1-4523-B929-B06B85BD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FE43A-02A1-4523-B929-B06B85BD68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5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FE43A-02A1-4523-B929-B06B85BD68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1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FE43A-02A1-4523-B929-B06B85BD68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5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6BAE-565F-48C1-A859-D9652E06858F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7D5D-D5F5-4BB6-AC9B-B330AA87738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1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66BED-913C-4F4F-874A-707CE7E7138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16A7-5B4A-4181-9F70-0B90BA0D27D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5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D8E2-14BC-4679-9B0F-98113260DF3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E3A3-9261-42B7-A714-74FC3F40954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53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305B-7350-46F1-9761-EB1B2801B2D5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2DC4-E212-4B4A-B480-6B9C57AED2E0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14C2-09C3-4727-AF85-6F87FA47FF20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6110-515C-4CFA-B35D-A9A70BED551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1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9561-B270-4061-80ED-41AFC6B8A9E2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CC47-E080-4A4D-AA1B-DC7EDFF4D8A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9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5F19-E504-49C8-A5C5-D6D9672108B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FDFF-917E-43F0-B7CB-D5DE73AF427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74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E2F0-AC81-44A8-8528-A28CDB55191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FE59-A8C5-4850-8A1F-3AC3BD3E793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3CC9-424E-48C6-845B-B034D3234F07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F31-4E49-4AED-9C1C-AA7904D294A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85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2FC3-C914-4BCC-A418-B5EA41CD183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5355-9B94-4760-B898-63B47BB996A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9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021D-FF8C-4DB8-8B68-9EB0F3927D99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1CF0-893F-4F5F-99A7-35FA166633E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6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6BAE-565F-48C1-A859-D9652E06858F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7D5D-D5F5-4BB6-AC9B-B330AA87738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87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66BED-913C-4F4F-874A-707CE7E7138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16A7-5B4A-4181-9F70-0B90BA0D27D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54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D8E2-14BC-4679-9B0F-98113260DF3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E3A3-9261-42B7-A714-74FC3F40954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3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305B-7350-46F1-9761-EB1B2801B2D5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2DC4-E212-4B4A-B480-6B9C57AED2E0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8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14C2-09C3-4727-AF85-6F87FA47FF20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6110-515C-4CFA-B35D-A9A70BED551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03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9561-B270-4061-80ED-41AFC6B8A9E2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CC47-E080-4A4D-AA1B-DC7EDFF4D8A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38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5F19-E504-49C8-A5C5-D6D9672108B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FDFF-917E-43F0-B7CB-D5DE73AF427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1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E2F0-AC81-44A8-8528-A28CDB55191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FE59-A8C5-4850-8A1F-3AC3BD3E793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26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3CC9-424E-48C6-845B-B034D3234F07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F31-4E49-4AED-9C1C-AA7904D294A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98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2FC3-C914-4BCC-A418-B5EA41CD183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5355-9B94-4760-B898-63B47BB996A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53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021D-FF8C-4DB8-8B68-9EB0F3927D99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1CF0-893F-4F5F-99A7-35FA166633E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35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6BAE-565F-48C1-A859-D9652E06858F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7D5D-D5F5-4BB6-AC9B-B330AA87738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49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66BED-913C-4F4F-874A-707CE7E7138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16A7-5B4A-4181-9F70-0B90BA0D27D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06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D8E2-14BC-4679-9B0F-98113260DF3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E3A3-9261-42B7-A714-74FC3F40954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74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305B-7350-46F1-9761-EB1B2801B2D5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2DC4-E212-4B4A-B480-6B9C57AED2E0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69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14C2-09C3-4727-AF85-6F87FA47FF20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6110-515C-4CFA-B35D-A9A70BED551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86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9561-B270-4061-80ED-41AFC6B8A9E2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CC47-E080-4A4D-AA1B-DC7EDFF4D8A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5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5F19-E504-49C8-A5C5-D6D9672108B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FDFF-917E-43F0-B7CB-D5DE73AF427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8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E2F0-AC81-44A8-8528-A28CDB55191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FE59-A8C5-4850-8A1F-3AC3BD3E793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08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3CC9-424E-48C6-845B-B034D3234F07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F31-4E49-4AED-9C1C-AA7904D294A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87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2FC3-C914-4BCC-A418-B5EA41CD183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5355-9B94-4760-B898-63B47BB996A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14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021D-FF8C-4DB8-8B68-9EB0F3927D99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1CF0-893F-4F5F-99A7-35FA166633E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16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6BAE-565F-48C1-A859-D9652E06858F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7D5D-D5F5-4BB6-AC9B-B330AA87738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85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66BED-913C-4F4F-874A-707CE7E7138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16A7-5B4A-4181-9F70-0B90BA0D27D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14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D8E2-14BC-4679-9B0F-98113260DF3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E3A3-9261-42B7-A714-74FC3F40954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85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305B-7350-46F1-9761-EB1B2801B2D5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2DC4-E212-4B4A-B480-6B9C57AED2E0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89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14C2-09C3-4727-AF85-6F87FA47FF20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6110-515C-4CFA-B35D-A9A70BED551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5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9561-B270-4061-80ED-41AFC6B8A9E2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CC47-E080-4A4D-AA1B-DC7EDFF4D8A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72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5F19-E504-49C8-A5C5-D6D9672108B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FDFF-917E-43F0-B7CB-D5DE73AF427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98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E2F0-AC81-44A8-8528-A28CDB55191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FE59-A8C5-4850-8A1F-3AC3BD3E793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82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3CC9-424E-48C6-845B-B034D3234F07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F31-4E49-4AED-9C1C-AA7904D294A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5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2FC3-C914-4BCC-A418-B5EA41CD183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5355-9B94-4760-B898-63B47BB996A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36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021D-FF8C-4DB8-8B68-9EB0F3927D99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1CF0-893F-4F5F-99A7-35FA166633E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164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6BAE-565F-48C1-A859-D9652E06858F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7D5D-D5F5-4BB6-AC9B-B330AA87738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59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66BED-913C-4F4F-874A-707CE7E7138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16A7-5B4A-4181-9F70-0B90BA0D27D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58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D8E2-14BC-4679-9B0F-98113260DF3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E3A3-9261-42B7-A714-74FC3F40954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22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305B-7350-46F1-9761-EB1B2801B2D5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2DC4-E212-4B4A-B480-6B9C57AED2E0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9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14C2-09C3-4727-AF85-6F87FA47FF20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6110-515C-4CFA-B35D-A9A70BED551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0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9561-B270-4061-80ED-41AFC6B8A9E2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CC47-E080-4A4D-AA1B-DC7EDFF4D8A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6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5F19-E504-49C8-A5C5-D6D9672108B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FDFF-917E-43F0-B7CB-D5DE73AF427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0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E2F0-AC81-44A8-8528-A28CDB55191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FE59-A8C5-4850-8A1F-3AC3BD3E793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48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3CC9-424E-48C6-845B-B034D3234F07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F31-4E49-4AED-9C1C-AA7904D294A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65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2FC3-C914-4BCC-A418-B5EA41CD183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5355-9B94-4760-B898-63B47BB996A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57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021D-FF8C-4DB8-8B68-9EB0F3927D99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1CF0-893F-4F5F-99A7-35FA166633E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7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3B5C8A-7689-456D-B1F2-70EBDA244DB0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13FC9D-3CF4-4D45-9F26-5B8F107D79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367BCA-460A-42B3-9E90-75F8831A061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092D1E0-AA2E-4474-B562-75D0F2024EEF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74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367BCA-460A-42B3-9E90-75F8831A061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092D1E0-AA2E-4474-B562-75D0F2024EEF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46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367BCA-460A-42B3-9E90-75F8831A061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092D1E0-AA2E-4474-B562-75D0F2024EEF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363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367BCA-460A-42B3-9E90-75F8831A061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092D1E0-AA2E-4474-B562-75D0F2024EEF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14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367BCA-460A-42B3-9E90-75F8831A061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28.12.2012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092D1E0-AA2E-4474-B562-75D0F2024EEF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063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file:///C:\WIN98\&#1056;&#1072;&#1073;&#1086;&#1095;&#1080;&#1081;%20&#1089;&#1090;&#1086;&#1083;\&#1075;&#1077;&#1088;&#1073;%20&#1091;&#1083;&#1072;&#1075;&#1072;&#1085;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952" y="1988840"/>
            <a:ext cx="7772400" cy="17801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 БЮДЖЕТЕ МУНИЦИПАЛЬНОГО ОБРАЗОВАНИЯ «УЛАГАНСКИЙ РАЙОН» НА ОЧЕРЕДНОЙ ГОД И НА ПЛАНОВЫЙ ПЕРИОД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6792" y="4015770"/>
            <a:ext cx="6480720" cy="1141422"/>
          </a:xfrm>
        </p:spPr>
        <p:txBody>
          <a:bodyPr>
            <a:normAutofit lnSpcReduction="10000"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ОТКРЫТЫЙ БЮДЖЕТ</a:t>
            </a:r>
            <a:endParaRPr lang="ru-RU" sz="4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74772"/>
              </p:ext>
            </p:extLst>
          </p:nvPr>
        </p:nvGraphicFramePr>
        <p:xfrm>
          <a:off x="1519054" y="332656"/>
          <a:ext cx="6012180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2906"/>
                <a:gridCol w="918974"/>
                <a:gridCol w="2400300"/>
              </a:tblGrid>
              <a:tr h="842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АДМИНИСТРАЦИЯ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«УЛАГАНСКИЙ РАЙОН»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РЕШЕНИЕ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АЛТАЙ РЕСПУБЛИКАНЫН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«УЛАГАН АЙМАК»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ТОЗОМОЛИНИН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АДМИНИСТРАЦИЯЗЫ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ЧЕЧИМ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WIN98\Рабочий стол\герб улаган.jpg"/>
          <p:cNvPicPr>
            <a:picLocks noChangeAspect="1" noChangeArrowheads="1"/>
          </p:cNvPicPr>
          <p:nvPr/>
        </p:nvPicPr>
        <p:blipFill>
          <a:blip r:embed="rId3" r:link="rId4" cstate="print">
            <a:lum bright="1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671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7" y="5301208"/>
            <a:ext cx="8679736" cy="11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9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073183"/>
              </p:ext>
            </p:extLst>
          </p:nvPr>
        </p:nvGraphicFramePr>
        <p:xfrm>
          <a:off x="179512" y="1844824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Структура расходов бюджета МО «Улаганский район» на 2013 год на социальную сферу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1499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444" y="404664"/>
            <a:ext cx="8370027" cy="64807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Новации бюджетной политики в социальной сфере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64904"/>
            <a:ext cx="8640960" cy="418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007DEA"/>
              </a:buClr>
              <a:buSzPct val="95000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Российской Федерации от 7 мая 2012года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lvl="0" indent="-274320" algn="just">
              <a:spcBef>
                <a:spcPct val="20000"/>
              </a:spcBef>
              <a:buClr>
                <a:srgbClr val="007DEA"/>
              </a:buClr>
              <a:buSzPct val="95000"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rgbClr val="007DEA"/>
              </a:buClr>
              <a:buSzPct val="95000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007DEA"/>
              </a:buClr>
              <a:buSzPct val="95000"/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повышения фонда оплаты труда педагогических работников муниципальных образовательных учреждений дополнительного образования детей, работников муниципальных учреждений культуры с 1 апреля 2013 года на 10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процентов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007DEA"/>
              </a:buClr>
              <a:buSzPct val="95000"/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комплекс мер , направленных на выявление и поддержку одаренных детей и молодежи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007DEA"/>
              </a:buClr>
              <a:buSzPct val="95000"/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доступность дошкольного образования для детей в возрасте от трех до семи лет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007DEA"/>
              </a:buClr>
              <a:buSzPct val="95000"/>
              <a:buFont typeface="Wingdings" pitchFamily="2" charset="2"/>
              <a:buChar char="ü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007DEA"/>
              </a:buClr>
              <a:buSzPct val="95000"/>
              <a:buFont typeface="Wingdings" pitchFamily="2" charset="2"/>
              <a:buChar char="ü"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07DEA"/>
              </a:buClr>
              <a:buSzPct val="95000"/>
              <a:buFont typeface="Wingdings 2"/>
              <a:buChar char=""/>
            </a:pPr>
            <a:endParaRPr lang="ru-RU" sz="26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7002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9685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dirty="0">
                <a:solidFill>
                  <a:schemeClr val="tx1"/>
                </a:solidFill>
              </a:rPr>
              <a:t>Администрация в 2013 году продолжает внедрение в бюджетный процесс методы результативного бюджетного планирования. В проекте бюджета МО «Улаганский район» предусмотрены муниципальные целевые </a:t>
            </a:r>
            <a:r>
              <a:rPr lang="ru-RU" sz="1300" dirty="0" smtClean="0">
                <a:solidFill>
                  <a:schemeClr val="tx1"/>
                </a:solidFill>
              </a:rPr>
              <a:t>программы: </a:t>
            </a:r>
            <a:endParaRPr lang="ru-RU" sz="1300" dirty="0">
              <a:solidFill>
                <a:schemeClr val="tx1"/>
              </a:solidFill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</a:rPr>
              <a:t>«</a:t>
            </a:r>
            <a:r>
              <a:rPr lang="ru-RU" sz="1300" dirty="0">
                <a:solidFill>
                  <a:schemeClr val="tx1"/>
                </a:solidFill>
              </a:rPr>
              <a:t>Поддержка и устойчивое развитие коренных малочисленных народов-</a:t>
            </a:r>
            <a:r>
              <a:rPr lang="ru-RU" sz="1300" dirty="0" err="1">
                <a:solidFill>
                  <a:schemeClr val="tx1"/>
                </a:solidFill>
              </a:rPr>
              <a:t>теленгитов</a:t>
            </a:r>
            <a:r>
              <a:rPr lang="ru-RU" sz="1300" dirty="0">
                <a:solidFill>
                  <a:schemeClr val="tx1"/>
                </a:solidFill>
              </a:rPr>
              <a:t> Улаганского района на 2013-2015 годы» - 500,00 тыс. руб., 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«Профилактика безнадзорности и правонарушений несовершеннолетних в МО «Улаганский район» на 2013-2015 годы» - 50,00 тыс. руб.,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 «Профилактика терроризма, а также минимизации и (или) ликвидации последствий проявлений терроризма на территории МО «Улаганский район» на период </a:t>
            </a:r>
            <a:r>
              <a:rPr lang="ru-RU" sz="1300" dirty="0" smtClean="0">
                <a:solidFill>
                  <a:schemeClr val="tx1"/>
                </a:solidFill>
              </a:rPr>
              <a:t> 2013- </a:t>
            </a:r>
            <a:r>
              <a:rPr lang="ru-RU" sz="1300" dirty="0">
                <a:solidFill>
                  <a:schemeClr val="tx1"/>
                </a:solidFill>
              </a:rPr>
              <a:t>2015 годы» - 10,00 тыс. руб.; 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«Профилактика экстремизма, а также минимизации и (или) ликвидации последствий проявлений экстремизма на территории МО «Улаганский район» на период </a:t>
            </a:r>
            <a:r>
              <a:rPr lang="ru-RU" sz="1300" dirty="0" smtClean="0">
                <a:solidFill>
                  <a:schemeClr val="tx1"/>
                </a:solidFill>
              </a:rPr>
              <a:t> 2013- </a:t>
            </a:r>
            <a:r>
              <a:rPr lang="ru-RU" sz="1300" dirty="0">
                <a:solidFill>
                  <a:schemeClr val="tx1"/>
                </a:solidFill>
              </a:rPr>
              <a:t>2015 годы» - 10,00 тыс. руб.;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«Развитие малого и среднего предпринимательства в МО «Улаганский район» на 2013-2015 годы»  50,0 тыс. руб.;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«Чистая вода» в МО «Улаганский район» на 2013-2015 годы – 2 700,75 тыс. рублей, 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«Энергосбережение в Улаганском районе на 2013-2015 годы» - 1 806,6 тыс. рублей, 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«Отходы в МО «Улаганский район» на 2013-2015 годы» - 350,0 тыс. рублей; 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«Дороги в МО «Улаганский район» на 2013-2015 годы» - 500,00 тыс. рублей,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«Безопасность дорожного движения в МО «Улаганский район» на 2013-2015 годы» - 100,0 тыс. рублей,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«Старшее поколение в МО Улаганском районе» на 2013-2015 годы – 116,0 тыс. рублей,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«Социальная поддержка граждан, оказавшихся в трудной жизненной ситуации» на 2013-2015 годы – 500 тыс. рублей.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</a:rPr>
              <a:t>  </a:t>
            </a:r>
            <a:r>
              <a:rPr lang="ru-RU" sz="1300" dirty="0">
                <a:solidFill>
                  <a:schemeClr val="tx1"/>
                </a:solidFill>
              </a:rPr>
              <a:t>«Улучшение условий и охраны труда в Улаганском районе» на 2013-2015 годы в сумме 40 тыс. рублей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Муниципальные целевые программы социальной сферы в бюджете МО «Улаганский район»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11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18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4032448" cy="272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5400600" cy="5184576"/>
          </a:xfrm>
          <a:noFill/>
        </p:spPr>
        <p:txBody>
          <a:bodyPr>
            <a:normAutofit fontScale="2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</a:t>
            </a:r>
            <a:r>
              <a:rPr lang="ru-RU" sz="6400" b="1" dirty="0" smtClean="0">
                <a:latin typeface="Times New Roman"/>
                <a:ea typeface="Times New Roman"/>
              </a:rPr>
              <a:t>В </a:t>
            </a:r>
            <a:r>
              <a:rPr lang="ru-RU" sz="6400" b="1" dirty="0">
                <a:latin typeface="Times New Roman"/>
                <a:ea typeface="Times New Roman"/>
              </a:rPr>
              <a:t>рамках муниципальных целевых программ в проекте бюджета предусмотрены бюджетные ассигнования в общем объеме 8 454,3 тыс. рублей, в том числе:  </a:t>
            </a:r>
            <a:endParaRPr lang="ru-RU" sz="6400" b="1" dirty="0">
              <a:latin typeface="Arial"/>
              <a:ea typeface="Times New Roman"/>
            </a:endParaRPr>
          </a:p>
          <a:p>
            <a:r>
              <a:rPr lang="ru-RU" sz="6400" b="1" dirty="0" smtClean="0"/>
              <a:t>МЦП </a:t>
            </a:r>
            <a:r>
              <a:rPr lang="ru-RU" sz="6400" b="1" dirty="0"/>
              <a:t>«Развитие системы дополнительного образования детей в МО «Улаганский район» на 2013-2015 годы»</a:t>
            </a:r>
          </a:p>
          <a:p>
            <a:r>
              <a:rPr lang="ru-RU" sz="6400" b="1" dirty="0" smtClean="0"/>
              <a:t>МЦП </a:t>
            </a:r>
            <a:r>
              <a:rPr lang="ru-RU" sz="6400" b="1" dirty="0"/>
              <a:t>«Программа детского и школьного питания в учреждениях МО «Улаганский район» на 2013-2015 годы»</a:t>
            </a:r>
          </a:p>
          <a:p>
            <a:pPr algn="ctr"/>
            <a:r>
              <a:rPr lang="ru-RU" sz="6400" b="1" dirty="0" smtClean="0"/>
              <a:t>МЦП </a:t>
            </a:r>
            <a:r>
              <a:rPr lang="ru-RU" sz="6400" b="1" dirty="0"/>
              <a:t>«Собери ребенка в школу» на 2013-2015 годы</a:t>
            </a:r>
          </a:p>
          <a:p>
            <a:pPr algn="ctr"/>
            <a:r>
              <a:rPr lang="ru-RU" sz="6400" b="1" dirty="0" smtClean="0"/>
              <a:t>МЦП </a:t>
            </a:r>
            <a:r>
              <a:rPr lang="ru-RU" sz="6400" b="1" dirty="0"/>
              <a:t>«Одаренные дети Улаганского района» на 2013-2015 годы»</a:t>
            </a:r>
          </a:p>
          <a:p>
            <a:r>
              <a:rPr lang="ru-RU" sz="6400" b="1" dirty="0" smtClean="0"/>
              <a:t>МЦП </a:t>
            </a:r>
            <a:r>
              <a:rPr lang="ru-RU" sz="6400" b="1" dirty="0"/>
              <a:t>«Развитие образования в МО «Улаганский район» на 2013-2015 годы»</a:t>
            </a:r>
          </a:p>
          <a:p>
            <a:r>
              <a:rPr lang="ru-RU" sz="6400" b="1" dirty="0" smtClean="0"/>
              <a:t>МЦП </a:t>
            </a:r>
            <a:r>
              <a:rPr lang="ru-RU" sz="6400" b="1" dirty="0"/>
              <a:t>«Молодежь Улаганского района на 2013 - 2015 годы»</a:t>
            </a:r>
          </a:p>
          <a:p>
            <a:r>
              <a:rPr lang="ru-RU" sz="6400" b="1" dirty="0" smtClean="0"/>
              <a:t>МЦП </a:t>
            </a:r>
            <a:r>
              <a:rPr lang="ru-RU" sz="6400" b="1" dirty="0"/>
              <a:t>«Оздоровление и отдых детей и подростков в МО «Улаганский район» на 2013-2015 годы» </a:t>
            </a:r>
          </a:p>
          <a:p>
            <a:r>
              <a:rPr lang="ru-RU" sz="6400" b="1" dirty="0" smtClean="0"/>
              <a:t>МЦП </a:t>
            </a:r>
            <a:r>
              <a:rPr lang="ru-RU" sz="6400" b="1" dirty="0"/>
              <a:t>«Профилактика наркомании на территории МО «Улаганский район» на 2013-2015 годы» </a:t>
            </a:r>
          </a:p>
          <a:p>
            <a:r>
              <a:rPr lang="ru-RU" sz="6400" b="1" dirty="0" smtClean="0"/>
              <a:t>МЦП </a:t>
            </a:r>
            <a:r>
              <a:rPr lang="ru-RU" sz="6400" b="1" dirty="0"/>
              <a:t>«Обеспечение жильём молодых семей» МО «Улаганский  район» на 2013-2015 годы</a:t>
            </a:r>
          </a:p>
          <a:p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Расходы местного бюджета на образование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9066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2000"/>
                    </a14:imgEffect>
                    <a14:imgEffect>
                      <a14:brightnessContrast bright="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96" y="1988840"/>
            <a:ext cx="3928036" cy="14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996953"/>
            <a:ext cx="8640960" cy="31292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Продолжение реализации РЦП «Культура Республики Алтай на 2011-2016 годы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» в 2013 году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26,7 тыс.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рублей.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библиотек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комплектованию книжных фондов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2013 году </a:t>
            </a:r>
            <a:r>
              <a:rPr lang="ru-RU" sz="1800" dirty="0"/>
              <a:t>МЦП «Развитие библиотек Улаганского </a:t>
            </a:r>
            <a:r>
              <a:rPr lang="ru-RU" sz="1800" dirty="0" smtClean="0"/>
              <a:t>района </a:t>
            </a:r>
            <a:r>
              <a:rPr lang="ru-RU" sz="1800" dirty="0"/>
              <a:t>на 2013-2015 </a:t>
            </a:r>
            <a:r>
              <a:rPr lang="ru-RU" sz="1800" dirty="0" smtClean="0"/>
              <a:t>годы» </a:t>
            </a:r>
            <a:r>
              <a:rPr lang="ru-RU" sz="1800" dirty="0"/>
              <a:t>в сумме </a:t>
            </a:r>
            <a:r>
              <a:rPr lang="ru-RU" sz="1800" b="1" dirty="0"/>
              <a:t>375,0 тыс. </a:t>
            </a:r>
            <a:r>
              <a:rPr lang="ru-RU" sz="1800" b="1" dirty="0" smtClean="0"/>
              <a:t>рублей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Продолжается поддержка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профессионального искусства, литературы и творчества и мероприятия в области культуры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2013 году </a:t>
            </a:r>
            <a:r>
              <a:rPr lang="ru-RU" sz="1800" dirty="0">
                <a:solidFill>
                  <a:srgbClr val="1F497D"/>
                </a:solidFill>
              </a:rPr>
              <a:t>МЦП «Сохранение и развитие культуры МО «Улаганский </a:t>
            </a:r>
            <a:r>
              <a:rPr lang="ru-RU" sz="1800" dirty="0" smtClean="0">
                <a:solidFill>
                  <a:srgbClr val="1F497D"/>
                </a:solidFill>
              </a:rPr>
              <a:t>район» </a:t>
            </a:r>
            <a:r>
              <a:rPr lang="ru-RU" sz="1800" dirty="0">
                <a:solidFill>
                  <a:srgbClr val="1F497D"/>
                </a:solidFill>
              </a:rPr>
              <a:t>на </a:t>
            </a:r>
            <a:r>
              <a:rPr lang="ru-RU" sz="1800" dirty="0" smtClean="0">
                <a:solidFill>
                  <a:srgbClr val="1F497D"/>
                </a:solidFill>
              </a:rPr>
              <a:t>2013-2015 годы» в </a:t>
            </a:r>
            <a:r>
              <a:rPr lang="ru-RU" sz="1800" dirty="0">
                <a:solidFill>
                  <a:srgbClr val="1F497D"/>
                </a:solidFill>
              </a:rPr>
              <a:t>сумме </a:t>
            </a:r>
            <a:r>
              <a:rPr lang="ru-RU" sz="1800" b="1" dirty="0">
                <a:solidFill>
                  <a:srgbClr val="1F497D"/>
                </a:solidFill>
              </a:rPr>
              <a:t>350,00 тыс. </a:t>
            </a:r>
            <a:r>
              <a:rPr lang="ru-RU" sz="1800" b="1" dirty="0" smtClean="0">
                <a:solidFill>
                  <a:srgbClr val="1F497D"/>
                </a:solidFill>
              </a:rPr>
              <a:t>рублей.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Целевые программы в области культуры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9881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64904"/>
            <a:ext cx="8712968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настоящее время в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«Улаганский район»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культивируется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видов спорта.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Тренеров-преподавателей 27.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учащихся в детских спортивных школах района 555. Жителей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систематически занимающихся физической культурой 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спортом 540.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 2013 году МЦП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детско-юношеского спорта в МО «Улаганский район» на 2013-2015 годы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3033,00 тыс. рублей, в том числе соревнования, стадион с.Балыкча, СОК Мандылу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МЦП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районного спорта и пропаганда здорового образа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2013-2015 годы», в том числе   соревнования, приобретение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ковра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с.Акташ, с.Челушман, с.Саратан.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Физическая культура и спорт</a:t>
            </a:r>
            <a:endParaRPr lang="ru-RU" sz="2800" b="1" i="1" dirty="0"/>
          </a:p>
        </p:txBody>
      </p:sp>
      <p:pic>
        <p:nvPicPr>
          <p:cNvPr id="4" name="Рисунок 3" descr="1 часть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5229200"/>
            <a:ext cx="4429156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4" y="1628800"/>
            <a:ext cx="8712968" cy="49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324" y="1716832"/>
            <a:ext cx="8784975" cy="4517614"/>
          </a:xfrm>
          <a:noFill/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9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9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900" b="1" dirty="0" smtClean="0">
                <a:solidFill>
                  <a:schemeClr val="bg2">
                    <a:lumMod val="10000"/>
                  </a:schemeClr>
                </a:solidFill>
              </a:rPr>
              <a:t>Продолжается реализация РЦП «Развитие агропромышленного комплекса Республики Алтай на 2011-2017 годы» на обеспечение жильем специалистов, проживающих в сельской местности в 2013 году 3188,20 тыс. рублей.</a:t>
            </a:r>
          </a:p>
          <a:p>
            <a:pPr marL="0" indent="0"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9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9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900" b="1" dirty="0" smtClean="0">
                <a:solidFill>
                  <a:schemeClr val="bg2">
                    <a:lumMod val="10000"/>
                  </a:schemeClr>
                </a:solidFill>
              </a:rPr>
              <a:t>В МПЦ «Развитие агропромышленного комплекса в МО «Улаганский район» на 2013-2015 годы» на 2013 год 6013,06 тыс. рублей входят расходы на строительство электролиний Мандылу</a:t>
            </a:r>
            <a:r>
              <a:rPr lang="ru-RU" sz="29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r>
              <a:rPr lang="ru-RU" sz="2900" b="1" dirty="0" smtClean="0">
                <a:solidFill>
                  <a:schemeClr val="bg2">
                    <a:lumMod val="10000"/>
                  </a:schemeClr>
                </a:solidFill>
              </a:rPr>
              <a:t> софинансирование субсидий Республики Алтай на жилье молодым семьям и водопровод с. Балыктуюль</a:t>
            </a:r>
            <a:r>
              <a:rPr lang="ru-RU" sz="29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r>
              <a:rPr lang="ru-RU" sz="2900" b="1" dirty="0" smtClean="0">
                <a:solidFill>
                  <a:schemeClr val="bg2">
                    <a:lumMod val="10000"/>
                  </a:schemeClr>
                </a:solidFill>
              </a:rPr>
              <a:t> обустройство целебных источников, уничтожение волков.</a:t>
            </a:r>
            <a:endParaRPr lang="ru-RU" sz="2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Расходы на поддержку АПК в МО «Улаганский район» в 2013 году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5555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496944" cy="4392488"/>
          </a:xfrm>
        </p:spPr>
        <p:txBody>
          <a:bodyPr>
            <a:noAutofit/>
          </a:bodyPr>
          <a:lstStyle/>
          <a:p>
            <a:pPr marL="0" lvl="0" indent="0" font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b="1" dirty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 софинансирования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расходов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реализацию РЦП "Развитие образования в Республике Алтай на 2013-2018 годы" </a:t>
            </a: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1266 тыс. рублей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1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на реализацию РЦП "Совершенствование организации школьного питания в Республике Алтай на 2012-2015 годы" </a:t>
            </a: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693 тыс. рублей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1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на </a:t>
            </a: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реализацию РЦП </a:t>
            </a:r>
            <a:r>
              <a:rPr lang="ru-RU" sz="1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"Развитие агропромышленного комплекса Республики Алтай на </a:t>
            </a: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2011-2017 годы«  3188,2 тыс. рублей</a:t>
            </a: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реализацию РЦП "Культура Республики Алтай на 2011-2016 </a:t>
            </a: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годы« 26,7 тыс. рублей  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1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на реализацию РЦП  "Повышение устойчивости жилых домов, основных объектов и систем жизнеобеспечения в Республике Алтай на 2010-2015 годы" </a:t>
            </a: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10150 тыс. рублей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1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на реализацию РЦП "Экономическое и социальное развитие коренных малочисленных народов Республики Алтай до 2015 года" </a:t>
            </a: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4300 тыс. рублей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b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 финансовой поддержки муниципальных районов (городского округа) 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Дотации на выравнивание бюджетной обеспеченности муниципальных районов </a:t>
            </a:r>
            <a:r>
              <a:rPr lang="ru-RU" sz="1200" i="1" dirty="0">
                <a:solidFill>
                  <a:srgbClr val="C58C00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(городского округа</a:t>
            </a:r>
            <a:r>
              <a:rPr lang="ru-RU" sz="1200" i="1" dirty="0" smtClean="0">
                <a:solidFill>
                  <a:srgbClr val="C58C00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72000,90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Межбюджетные трансферты из региональных фондов в МО «Улаганский район»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1299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фонд компенсаций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обеспечение государственных гарантий прав граждан на получение общедоступного и бесплатного дошкольного,  начального общего, основного общего, среднего (полного) общего образования, а также дополнительного образования в общеобразовательных учреждениях 149841,0 тыс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 на содержание ребенка в семье опекуна и приемной семье, а также на выплату вознаграждения, причитающегося приемному родителю, в том числе дополнительные гарантии 18330,0 тыс.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обеспечение жилой площадью детей-сирот и детей, оставшихся без попечения родителей, а также детей, находящихся под опекой (попечительством), не имеющих закрепленного жилого помещения 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10695,0 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предоставление дополнительной гарантии по проведению ремонта жилого помещения, закрепленного на праве собственности за детьми-сиротами, детьми, оставшимися без попечения родителей, а также лицами из числа детей-сирот и детей, оставшихся  без попечения родителей 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188,0 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реализацию Закона Республики Алтай "О наделении органов местного самоуправления государственными полномочиями в области архивного дела" 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510,0 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реализацию Закона Республики Алтай  "О наделении органов местного самоуправления государственными полномочиями Республики Алтай по образованию и организации деятельности муниципальных комиссий по делам несовершеннолетних и защите их прав" 1004,00 тыс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организацию и осуществление деятельности органов местного самоуправления по осуществлению полномочий по опеке и попечительству, социальной поддержке детей-сирот, детей, оставшихся без попечения родителей, и лиц из их числа 867,00 тыс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выплату компенсации части родительской платы за содержание ребенка в </a:t>
            </a:r>
            <a:r>
              <a:rPr lang="ru-RU" sz="12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образ. </a:t>
            </a:r>
            <a:r>
              <a:rPr lang="ru-RU" sz="12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реализующих основную общеобразовательную программу дошкольного образования 1613,00 тыс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осуществление государственных полномочий в области законодательства об административных правонарушениях 38,00 тыс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реализацию Закона Республики Алтай  "О наделении органов местного самоуправления  муниципальных районов в Республике Алтай отдельными государственными полномочиями Республики Алтай по сбору информации от поселений, входящих в муниципальный район, необходимой для ведения регистра муниципальных нормативных правовых актов в Республике Алтай« 209,00 тыс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организацию и осуществление отдыха и оздоровления детей, проживающих на территории Республики Алтай  1640,00 тыс.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 на реализацию Закона Республики Алтай "О наделении органов местного самоуправления в Республике Алтай отдельными государственными полномочиями Республики Алтай по постановке на учет и учету граждан Российской Федерации, имеющих право на получение жилищных субсидий  на приобретение или строительство жилых помещений" 19,2 тыс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 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Структура расходов консолидированных бюджетов муниципальных образований в Республике Алтай</a:t>
            </a:r>
            <a:endParaRPr lang="ru-RU" sz="2400" b="1" i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013315"/>
              </p:ext>
            </p:extLst>
          </p:nvPr>
        </p:nvGraphicFramePr>
        <p:xfrm>
          <a:off x="107504" y="1844824"/>
          <a:ext cx="88569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62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571574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Основные характеристики консолидированного бюджета МО «Улаганский район»  за 2010-2012 годы и их прогноз на плановый период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190" y="1700808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72896" cy="1656184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>Условия Соглашений о мерах по повышению эффективности использования бюджетных средств и увеличению поступлений налоговых и неналоговых доходов бюджетов муниципальных образований (п.4 ст.136 БК РФ)</a:t>
            </a:r>
            <a:endParaRPr lang="ru-RU" sz="2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32856"/>
            <a:ext cx="8712968" cy="424731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1400" dirty="0"/>
              <a:t>не устанавливать и не исполнять расходные обязательства, не связанные с решением вопросов, отнесенных Конституцией Российской Федерации и Республики Алтай, федеральными законами, законами Республики Алтай к вопросам местного значения;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утвердить план мероприятий по увеличению объема налоговых и неналоговых доходов консолидированного бюджета муниципального образования и принимать меры по его реализации;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не превышать нормативы формирования расходов на оплату труда депутатов, выборных должностных лиц местного самоуправления, осуществляющих свои полномочия на постоянной основе, муниципальных служащих и содержание органов местного самоуправления;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предельный объем муниципального долга не должен превышать 50 % утвержденного годового объема доходов бюджета муниципального образования (без учета доходов по дополнительным нормативам отчислений);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дефицит местного бюджета не должен превышать 5 % утвержденного общего годового объема доходов местного бюджета (без учета доходов по дополнительным нормативам отчислений);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предельный объем расходов на обслуживание муниципального долга в текущем финансовом году не должен превышать 15 % объема расходов соответствующего бюджета (за исключением объема расходов, которые осуществляются за счет субвенций);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не допускать увеличения численности работников бюджетной сферы и органов местного самоуправления, а также количества муниципальных учреждений и других бюджетополучателей  и др.</a:t>
            </a:r>
          </a:p>
        </p:txBody>
      </p:sp>
    </p:spTree>
    <p:extLst>
      <p:ext uri="{BB962C8B-B14F-4D97-AF65-F5344CB8AC3E}">
        <p14:creationId xmlns:p14="http://schemas.microsoft.com/office/powerpoint/2010/main" val="35285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108475"/>
              </p:ext>
            </p:extLst>
          </p:nvPr>
        </p:nvGraphicFramePr>
        <p:xfrm>
          <a:off x="179512" y="1906588"/>
          <a:ext cx="8783513" cy="476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Динамика  фактического и прогнозируемого объема поступлений безвозмездных поступлений в консолидированный бюджет  МО «</a:t>
            </a:r>
            <a:r>
              <a:rPr lang="ru-RU" sz="2400" b="1" i="1" dirty="0" err="1" smtClean="0"/>
              <a:t>Улаганский</a:t>
            </a:r>
            <a:r>
              <a:rPr lang="ru-RU" sz="2400" b="1" i="1" dirty="0" smtClean="0"/>
              <a:t> район» </a:t>
            </a:r>
            <a:endParaRPr lang="ru-RU" sz="2400" i="1" dirty="0" smtClean="0"/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28800"/>
            <a:ext cx="850284" cy="2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8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309008"/>
              </p:ext>
            </p:extLst>
          </p:nvPr>
        </p:nvGraphicFramePr>
        <p:xfrm>
          <a:off x="107504" y="980728"/>
          <a:ext cx="8928992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9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>Структура расходов бюджета  МО «Улаганский район» по годам</a:t>
            </a:r>
            <a:endParaRPr lang="ru-RU" sz="2400" b="1" i="1" dirty="0"/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32" y="620688"/>
            <a:ext cx="692860" cy="2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905204"/>
              </p:ext>
            </p:extLst>
          </p:nvPr>
        </p:nvGraphicFramePr>
        <p:xfrm>
          <a:off x="230312" y="1978025"/>
          <a:ext cx="8662168" cy="447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/>
              <a:t>Структура доходов бюджета МО «Улаганский район»</a:t>
            </a:r>
            <a:br>
              <a:rPr lang="ru-RU" sz="2400" b="1" i="1" smtClean="0"/>
            </a:br>
            <a:r>
              <a:rPr lang="ru-RU" sz="2400" b="1" i="1" smtClean="0"/>
              <a:t> на 2013 год</a:t>
            </a:r>
          </a:p>
        </p:txBody>
      </p:sp>
    </p:spTree>
    <p:extLst>
      <p:ext uri="{BB962C8B-B14F-4D97-AF65-F5344CB8AC3E}">
        <p14:creationId xmlns:p14="http://schemas.microsoft.com/office/powerpoint/2010/main" val="36648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17657"/>
              </p:ext>
            </p:extLst>
          </p:nvPr>
        </p:nvGraphicFramePr>
        <p:xfrm>
          <a:off x="179513" y="1772817"/>
          <a:ext cx="8712968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/>
              <a:t>Прогноз поступления налоговых и неналоговых доходов в бюджет МО «Улаганский район»(тыс.руб.)</a:t>
            </a:r>
          </a:p>
        </p:txBody>
      </p:sp>
    </p:spTree>
    <p:extLst>
      <p:ext uri="{BB962C8B-B14F-4D97-AF65-F5344CB8AC3E}">
        <p14:creationId xmlns:p14="http://schemas.microsoft.com/office/powerpoint/2010/main" val="460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Структура прогнозных показателей налоговых и неналоговых доходов бюджет МО «Улаганский район» на 2012 год (</a:t>
            </a:r>
            <a:r>
              <a:rPr lang="ru-RU" sz="1400" b="1" smtClean="0"/>
              <a:t>В ТЫС.РУБ</a:t>
            </a:r>
            <a:r>
              <a:rPr lang="ru-RU" sz="2400" b="1" smtClean="0"/>
              <a:t>.,%)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366335"/>
              </p:ext>
            </p:extLst>
          </p:nvPr>
        </p:nvGraphicFramePr>
        <p:xfrm>
          <a:off x="179512" y="1684338"/>
          <a:ext cx="8784976" cy="484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3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Структура прогнозных показателей налоговых и неналоговых доходов бюджет МО «Улаганский район» на 2013 год (</a:t>
            </a:r>
            <a:r>
              <a:rPr lang="ru-RU" sz="1400" b="1" smtClean="0"/>
              <a:t>В ТЫС.РУБ</a:t>
            </a:r>
            <a:r>
              <a:rPr lang="ru-RU" sz="2400" b="1" smtClean="0"/>
              <a:t>.,%)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493492"/>
              </p:ext>
            </p:extLst>
          </p:nvPr>
        </p:nvGraphicFramePr>
        <p:xfrm>
          <a:off x="179512" y="1741488"/>
          <a:ext cx="8784976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9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103170"/>
              </p:ext>
            </p:extLst>
          </p:nvPr>
        </p:nvGraphicFramePr>
        <p:xfrm>
          <a:off x="323528" y="1484784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Структура расходов бюджета МО «Улаганский район» на 2013 год и плановый период 2014 и 2015 годов (в %)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535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1832</TotalTime>
  <Words>1739</Words>
  <Application>Microsoft Office PowerPoint</Application>
  <PresentationFormat>Экран (4:3)</PresentationFormat>
  <Paragraphs>155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Волна</vt:lpstr>
      <vt:lpstr>1_Волна</vt:lpstr>
      <vt:lpstr>4_Волна</vt:lpstr>
      <vt:lpstr>5_Волна</vt:lpstr>
      <vt:lpstr>6_Волна</vt:lpstr>
      <vt:lpstr>2_Волна</vt:lpstr>
      <vt:lpstr>О БЮДЖЕТЕ МУНИЦИПАЛЬНОГО ОБРАЗОВАНИЯ «УЛАГАНСКИЙ РАЙОН» НА ОЧЕРЕДНОЙ ГОД И НА ПЛАНОВЫЙ ПЕРИОД</vt:lpstr>
      <vt:lpstr>Основные характеристики консолидированного бюджета МО «Улаганский район»  за 2010-2012 годы и их прогноз на плановый период</vt:lpstr>
      <vt:lpstr>Динамика  фактического и прогнозируемого объема поступлений безвозмездных поступлений в консолидированный бюджет  МО «Улаганский район» </vt:lpstr>
      <vt:lpstr>Структура расходов бюджета  МО «Улаганский район» по годам</vt:lpstr>
      <vt:lpstr>Структура доходов бюджета МО «Улаганский район»  на 2013 год</vt:lpstr>
      <vt:lpstr>Прогноз поступления налоговых и неналоговых доходов в бюджет МО «Улаганский район»(тыс.руб.)</vt:lpstr>
      <vt:lpstr>Структура прогнозных показателей налоговых и неналоговых доходов бюджет МО «Улаганский район» на 2012 год (В ТЫС.РУБ.,%)</vt:lpstr>
      <vt:lpstr>Структура прогнозных показателей налоговых и неналоговых доходов бюджет МО «Улаганский район» на 2013 год (В ТЫС.РУБ.,%)</vt:lpstr>
      <vt:lpstr>Структура расходов бюджета МО «Улаганский район» на 2013 год и плановый период 2014 и 2015 годов (в %) </vt:lpstr>
      <vt:lpstr>Структура расходов бюджета МО «Улаганский район» на 2013 год на социальную сферу</vt:lpstr>
      <vt:lpstr>Новации бюджетной политики в социальной сфере</vt:lpstr>
      <vt:lpstr>Муниципальные целевые программы социальной сферы в бюджете МО «Улаганский район» </vt:lpstr>
      <vt:lpstr>Расходы местного бюджета на образование</vt:lpstr>
      <vt:lpstr>Целевые программы в области культуры</vt:lpstr>
      <vt:lpstr>Физическая культура и спорт</vt:lpstr>
      <vt:lpstr>Расходы на поддержку АПК в МО «Улаганский район» в 2013 году</vt:lpstr>
      <vt:lpstr>Межбюджетные трансферты из региональных фондов в МО «Улаганский район»</vt:lpstr>
      <vt:lpstr>Презентация PowerPoint</vt:lpstr>
      <vt:lpstr>Структура расходов консолидированных бюджетов муниципальных образований в Республике Алтай</vt:lpstr>
      <vt:lpstr>Условия Соглашений о мерах по повышению эффективности использования бюджетных средств и увеличению поступлений налоговых и неналоговых доходов бюджетов муниципальных образований (п.4 ст.136 БК РФ)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МО «УЛАГАНСКИЙ РАЙОН»</dc:title>
  <dc:creator>Айжана Васильевна</dc:creator>
  <cp:lastModifiedBy>Айжана Васильевна</cp:lastModifiedBy>
  <cp:revision>134</cp:revision>
  <cp:lastPrinted>2012-12-28T01:27:44Z</cp:lastPrinted>
  <dcterms:created xsi:type="dcterms:W3CDTF">2012-12-20T05:58:10Z</dcterms:created>
  <dcterms:modified xsi:type="dcterms:W3CDTF">2012-12-28T01:28:19Z</dcterms:modified>
</cp:coreProperties>
</file>