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56" r:id="rId3"/>
  </p:sldMasterIdLst>
  <p:notesMasterIdLst>
    <p:notesMasterId r:id="rId20"/>
  </p:notesMasterIdLst>
  <p:sldIdLst>
    <p:sldId id="256" r:id="rId4"/>
    <p:sldId id="319" r:id="rId5"/>
    <p:sldId id="290" r:id="rId6"/>
    <p:sldId id="320" r:id="rId7"/>
    <p:sldId id="293" r:id="rId8"/>
    <p:sldId id="294" r:id="rId9"/>
    <p:sldId id="257" r:id="rId10"/>
    <p:sldId id="298" r:id="rId11"/>
    <p:sldId id="318" r:id="rId12"/>
    <p:sldId id="316" r:id="rId13"/>
    <p:sldId id="314" r:id="rId14"/>
    <p:sldId id="317" r:id="rId15"/>
    <p:sldId id="299" r:id="rId16"/>
    <p:sldId id="301" r:id="rId17"/>
    <p:sldId id="321" r:id="rId18"/>
    <p:sldId id="278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3DDC1553-D1D9-4D1C-8D65-FBF4039DF6C5}">
          <p14:sldIdLst>
            <p14:sldId id="256"/>
            <p14:sldId id="290"/>
            <p14:sldId id="291"/>
            <p14:sldId id="293"/>
            <p14:sldId id="294"/>
            <p14:sldId id="257"/>
            <p14:sldId id="296"/>
            <p14:sldId id="319"/>
            <p14:sldId id="298"/>
            <p14:sldId id="289"/>
            <p14:sldId id="316"/>
            <p14:sldId id="314"/>
            <p14:sldId id="317"/>
            <p14:sldId id="299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74"/>
            <p14:sldId id="275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FF88"/>
    <a:srgbClr val="CCECFF"/>
    <a:srgbClr val="FF3399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95" autoAdjust="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floor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plotArea>
      <c:layout>
        <c:manualLayout>
          <c:layoutTarget val="inner"/>
          <c:xMode val="edge"/>
          <c:yMode val="edge"/>
          <c:x val="8.5742553309798325E-2"/>
          <c:y val="4.34533039002108E-2"/>
          <c:w val="0.77614281135413188"/>
          <c:h val="0.8333440004250738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FF0000"/>
            </a:solidFill>
            <a:ln w="15875" cap="flat" cmpd="sng" algn="ctr">
              <a:solidFill>
                <a:schemeClr val="tx1"/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</c:v>
                </c:pt>
                <c:pt idx="1">
                  <c:v>2017 год </c:v>
                </c:pt>
                <c:pt idx="2">
                  <c:v>2018 год прогноз</c:v>
                </c:pt>
                <c:pt idx="3">
                  <c:v>2019 год прогноз</c:v>
                </c:pt>
                <c:pt idx="4">
                  <c:v>2020 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580910.80000000005</c:v>
                </c:pt>
                <c:pt idx="1">
                  <c:v>627399.14</c:v>
                </c:pt>
                <c:pt idx="2">
                  <c:v>510058.5</c:v>
                </c:pt>
                <c:pt idx="3">
                  <c:v>468848.89</c:v>
                </c:pt>
                <c:pt idx="4" formatCode="0.0">
                  <c:v>473107.04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</c:v>
                </c:pt>
                <c:pt idx="1">
                  <c:v>2017 год </c:v>
                </c:pt>
                <c:pt idx="2">
                  <c:v>2018 год прогноз</c:v>
                </c:pt>
                <c:pt idx="3">
                  <c:v>2019 год прогноз</c:v>
                </c:pt>
                <c:pt idx="4">
                  <c:v>2020 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578764.6</c:v>
                </c:pt>
                <c:pt idx="1">
                  <c:v>593230.5</c:v>
                </c:pt>
                <c:pt idx="2">
                  <c:v>510058.5</c:v>
                </c:pt>
                <c:pt idx="3">
                  <c:v>468848.89</c:v>
                </c:pt>
                <c:pt idx="4">
                  <c:v>473107.04</c:v>
                </c:pt>
              </c:numCache>
            </c:numRef>
          </c:val>
        </c:ser>
        <c:dLbls>
          <c:showVal val="1"/>
        </c:dLbls>
        <c:shape val="box"/>
        <c:axId val="151802624"/>
        <c:axId val="151804160"/>
        <c:axId val="151795904"/>
      </c:bar3DChart>
      <c:catAx>
        <c:axId val="15180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804160"/>
        <c:crosses val="autoZero"/>
        <c:auto val="1"/>
        <c:lblAlgn val="ctr"/>
        <c:lblOffset val="100"/>
      </c:catAx>
      <c:valAx>
        <c:axId val="1518041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1802624"/>
        <c:crosses val="autoZero"/>
        <c:crossBetween val="between"/>
      </c:valAx>
      <c:serAx>
        <c:axId val="151795904"/>
        <c:scaling>
          <c:orientation val="minMax"/>
        </c:scaling>
        <c:delete val="1"/>
        <c:axPos val="b"/>
        <c:tickLblPos val="none"/>
        <c:crossAx val="151804160"/>
        <c:crosses val="autoZero"/>
      </c:serAx>
    </c:plotArea>
    <c:legend>
      <c:legendPos val="r"/>
      <c:layout>
        <c:manualLayout>
          <c:xMode val="edge"/>
          <c:yMode val="edge"/>
          <c:x val="0.87878239783393253"/>
          <c:y val="0.23443912834161748"/>
          <c:w val="0.11268360415151014"/>
          <c:h val="0.13748593151485591"/>
        </c:manualLayout>
      </c:layout>
      <c:spPr>
        <a:ln>
          <a:solidFill>
            <a:schemeClr val="tx2">
              <a:lumMod val="40000"/>
              <a:lumOff val="60000"/>
            </a:schemeClr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0"/>
                  <c:y val="1.556199637948725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0.00</c:formatCode>
                <c:ptCount val="1"/>
                <c:pt idx="0">
                  <c:v>14.992221480477241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оборона, 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0"/>
              <c:layout>
                <c:manualLayout>
                  <c:x val="-1.4820948932844991E-3"/>
                  <c:y val="2.0749328505982996E-2"/>
                </c:manualLayout>
              </c:layout>
              <c:showVal val="1"/>
            </c:dLbl>
            <c:dLbl>
              <c:idx val="1"/>
              <c:layout>
                <c:manualLayout>
                  <c:x val="2.9641897865690017E-3"/>
                  <c:y val="1.296833031623938E-2"/>
                </c:manualLayout>
              </c:layout>
              <c:showVal val="1"/>
            </c:dLbl>
            <c:dLbl>
              <c:idx val="2"/>
              <c:layout>
                <c:manualLayout>
                  <c:x val="1.4820948932844991E-3"/>
                  <c:y val="-1.2968330316239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0.00</c:formatCode>
                <c:ptCount val="1"/>
                <c:pt idx="0">
                  <c:v>0.84803997972781542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4820948932844991E-3"/>
                  <c:y val="2.5936660632478758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85303266957267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Лист1!$D$2</c:f>
              <c:numCache>
                <c:formatCode>0.00</c:formatCode>
                <c:ptCount val="1"/>
                <c:pt idx="0">
                  <c:v>2.2671321034744056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1.4820948932844991E-3"/>
                  <c:y val="-1.5561996379487252E-2"/>
                </c:manualLayout>
              </c:layout>
              <c:showVal val="1"/>
            </c:dLbl>
            <c:dLbl>
              <c:idx val="1"/>
              <c:layout>
                <c:manualLayout>
                  <c:x val="2.9641897865690017E-3"/>
                  <c:y val="-1.5561996379487252E-2"/>
                </c:manualLayout>
              </c:layout>
              <c:showVal val="1"/>
            </c:dLbl>
            <c:dLbl>
              <c:idx val="2"/>
              <c:layout>
                <c:manualLayout>
                  <c:x val="1.4820948932844991E-3"/>
                  <c:y val="-2.85303266957266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Лист1!$E$2</c:f>
              <c:numCache>
                <c:formatCode>0.00</c:formatCode>
                <c:ptCount val="1"/>
                <c:pt idx="0">
                  <c:v>2.4058024716772679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Социально-культурная сфера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Лист1!$F$2</c:f>
              <c:numCache>
                <c:formatCode>0.00</c:formatCode>
                <c:ptCount val="1"/>
                <c:pt idx="0">
                  <c:v>74.650280310983902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4820948932844991E-3"/>
                  <c:y val="3.1123992758974518E-2"/>
                </c:manualLayout>
              </c:layout>
              <c:showVal val="1"/>
            </c:dLbl>
            <c:dLbl>
              <c:idx val="1"/>
              <c:layout>
                <c:manualLayout>
                  <c:x val="2.9641897865690017E-3"/>
                  <c:y val="3.1123992758974518E-2"/>
                </c:manualLayout>
              </c:layout>
              <c:showVal val="1"/>
            </c:dLbl>
            <c:dLbl>
              <c:idx val="2"/>
              <c:layout>
                <c:manualLayout>
                  <c:x val="1.4820948932844991E-3"/>
                  <c:y val="2.85303266957265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Лист1!$G$2</c:f>
              <c:numCache>
                <c:formatCode>0.00</c:formatCode>
                <c:ptCount val="1"/>
                <c:pt idx="0">
                  <c:v>3.9211188520532445E-2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-5.928379573137999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Лист1!$H$2</c:f>
              <c:numCache>
                <c:formatCode>0.00</c:formatCode>
                <c:ptCount val="1"/>
                <c:pt idx="0">
                  <c:v>4.7973124651388028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hape val="box"/>
        <c:axId val="153088768"/>
        <c:axId val="153090304"/>
        <c:axId val="0"/>
      </c:bar3DChart>
      <c:catAx>
        <c:axId val="153088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090304"/>
        <c:crosses val="autoZero"/>
        <c:auto val="1"/>
        <c:lblAlgn val="ctr"/>
        <c:lblOffset val="100"/>
      </c:catAx>
      <c:valAx>
        <c:axId val="15309030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08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36435268564209"/>
          <c:y val="0"/>
          <c:w val="0.33233561485970853"/>
          <c:h val="1"/>
        </c:manualLayout>
      </c:layout>
      <c:txPr>
        <a:bodyPr/>
        <a:lstStyle/>
        <a:p>
          <a:pPr>
            <a:defRPr sz="1200" kern="0" spc="-1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61396,4</a:t>
                    </a:r>
                    <a:r>
                      <a:rPr lang="ru-RU" dirty="0" smtClean="0"/>
                      <a:t> тыс.рублей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226947</a:t>
                    </a:r>
                    <a:r>
                      <a:rPr lang="ru-RU" dirty="0" smtClean="0"/>
                      <a:t> тыс.рублей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221715,1</a:t>
                    </a:r>
                    <a:r>
                      <a:rPr lang="ru-RU" dirty="0" smtClean="0"/>
                      <a:t> тыс.рублей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Субвенции и субсидии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61396.4</c:v>
                </c:pt>
                <c:pt idx="1">
                  <c:v>226947</c:v>
                </c:pt>
                <c:pt idx="2">
                  <c:v>221715.1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7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налоговые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Неналоговые доходы </c:v>
                </c:pt>
                <c:pt idx="1">
                  <c:v>Налоговые доходы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2782</c:v>
                </c:pt>
                <c:pt idx="1">
                  <c:v>58614.400000000001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23928614138071"/>
          <c:y val="0.32414751283964405"/>
          <c:w val="0.33847573352020877"/>
          <c:h val="0.1979314591195879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80"/>
      <c:perspective val="10"/>
    </c:view3D>
    <c:plotArea>
      <c:layout>
        <c:manualLayout>
          <c:layoutTarget val="inner"/>
          <c:xMode val="edge"/>
          <c:yMode val="edge"/>
          <c:x val="5.184871846715464E-3"/>
          <c:y val="1.0981897731964741E-2"/>
          <c:w val="0.53884213257042746"/>
          <c:h val="0.79404356424168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3.695650392215067E-2"/>
                  <c:y val="-1.1547221248921073E-2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7.1763517798010004E-2"/>
                  <c:y val="0.11042195162587197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-5.3620294466370767E-2"/>
                  <c:y val="1.569718749198808E-2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Культура, кинематография, средства массовой информации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338272.4</c:v>
                </c:pt>
                <c:pt idx="1">
                  <c:v>35607</c:v>
                </c:pt>
                <c:pt idx="2">
                  <c:v>6630.7</c:v>
                </c:pt>
                <c:pt idx="3">
                  <c:v>250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91918947876204"/>
          <c:y val="7.4250737057131935E-2"/>
          <c:w val="0.35221291441205987"/>
          <c:h val="0.6489616538333350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dPt>
            <c:idx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прибыль, доходы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налоги сборы и регулярные платежи  за пользование природными ресурсами</c:v>
                </c:pt>
                <c:pt idx="4">
                  <c:v>налоги на товары (работы, услуги),реализуемые на территории российской федерации</c:v>
                </c:pt>
                <c:pt idx="5">
                  <c:v>государственная пошлина</c:v>
                </c:pt>
                <c:pt idx="6">
                  <c:v>доходы от использования имущества находящегося в государственной и муниципальной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 и компенсации затрат государства </c:v>
                </c:pt>
                <c:pt idx="9">
                  <c:v>штрафы,санкции,возмещение ущерба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40557.800000000003</c:v>
                </c:pt>
                <c:pt idx="1">
                  <c:v>9012.2000000000007</c:v>
                </c:pt>
                <c:pt idx="2">
                  <c:v>3370</c:v>
                </c:pt>
                <c:pt idx="3">
                  <c:v>12</c:v>
                </c:pt>
                <c:pt idx="4">
                  <c:v>4050.2</c:v>
                </c:pt>
                <c:pt idx="5">
                  <c:v>1612.2</c:v>
                </c:pt>
                <c:pt idx="6">
                  <c:v>1760</c:v>
                </c:pt>
                <c:pt idx="7">
                  <c:v>190</c:v>
                </c:pt>
                <c:pt idx="8">
                  <c:v>182</c:v>
                </c:pt>
                <c:pt idx="9">
                  <c:v>650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596547142910096"/>
          <c:y val="8.2144601893549121E-2"/>
          <c:w val="0.37374956023404837"/>
          <c:h val="0.91785539810645089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2DC1B-1B85-44E0-A71F-FE63C712AFBA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FE43A-02A1-4523-B929-B06B85BD6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FE43A-02A1-4523-B929-B06B85BD68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2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41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95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65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1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9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77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5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385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9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76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6BB4-B3D3-46AB-B695-04E7B84A559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3736-CFC0-4E90-8130-E3A59232FC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95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6BAE-565F-48C1-A859-D9652E06858F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7D5D-D5F5-4BB6-AC9B-B330AA87738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95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6BED-913C-4F4F-874A-707CE7E7138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16A7-5B4A-4181-9F70-0B90BA0D27D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5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D8E2-14BC-4679-9B0F-98113260DF3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E3A3-9261-42B7-A714-74FC3F40954D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922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305B-7350-46F1-9761-EB1B2801B2D5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2DC4-E212-4B4A-B480-6B9C57AED2E0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490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4C2-09C3-4727-AF85-6F87FA47FF20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6110-515C-4CFA-B35D-A9A70BED551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70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9561-B270-4061-80ED-41AFC6B8A9E2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CC47-E080-4A4D-AA1B-DC7EDFF4D8AC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9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5F19-E504-49C8-A5C5-D6D9672108BC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FDFF-917E-43F0-B7CB-D5DE73AF427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500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E2F0-AC81-44A8-8528-A28CDB551914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FE59-A8C5-4850-8A1F-3AC3BD3E7935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48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3CC9-424E-48C6-845B-B034D3234F07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F31-4E49-4AED-9C1C-AA7904D294A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565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2FC3-C914-4BCC-A418-B5EA41CD183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5355-9B94-4760-B898-63B47BB996A3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357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021D-FF8C-4DB8-8B68-9EB0F3927D99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CF0-893F-4F5F-99A7-35FA166633E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4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3B5C8A-7689-456D-B1F2-70EBDA244DB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13FC9D-3CF4-4D45-9F26-5B8F107D7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7746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367BCA-460A-42B3-9E90-75F8831A0616}" type="datetimeFigureOut">
              <a:rPr lang="ru-RU">
                <a:solidFill>
                  <a:srgbClr val="1F497D"/>
                </a:solidFill>
              </a:rPr>
              <a:pPr>
                <a:defRPr/>
              </a:pPr>
              <a:t>02.03.2018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92D1E0-AA2E-4474-B562-75D0F2024EEF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206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file:///C:\WIN98\&#1056;&#1072;&#1073;&#1086;&#1095;&#1080;&#1081;%20&#1089;&#1090;&#1086;&#1083;\&#1075;&#1077;&#1088;&#1073;%20&#1091;&#1083;&#1072;&#1075;&#1072;&#1085;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2204864"/>
            <a:ext cx="7848872" cy="194421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Бюджет    муниципального    образования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/>
            </a:r>
            <a:b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«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Улаганский   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район» </a:t>
            </a:r>
            <a:b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на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  2018   год   и   на  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плановый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  период   2019   и   2020   </a:t>
            </a:r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  <a:cs typeface="Simplified Arabic" pitchFamily="18" charset="-78"/>
              </a:rPr>
              <a:t>годов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  <a:cs typeface="Simplified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5229200"/>
            <a:ext cx="6984776" cy="1008112"/>
          </a:xfrm>
        </p:spPr>
        <p:txBody>
          <a:bodyPr>
            <a:normAutofit fontScale="925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БЮДЖЕТ </a:t>
            </a:r>
            <a:r>
              <a:rPr lang="ru-RU" sz="4400" dirty="0" smtClean="0">
                <a:solidFill>
                  <a:schemeClr val="tx1"/>
                </a:solidFill>
              </a:rPr>
              <a:t>ДЛЯ ГРАЖДАН</a:t>
            </a:r>
            <a:endParaRPr lang="ru-RU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716492"/>
              </p:ext>
            </p:extLst>
          </p:nvPr>
        </p:nvGraphicFramePr>
        <p:xfrm>
          <a:off x="1519054" y="243488"/>
          <a:ext cx="601218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48890"/>
                <a:gridCol w="1062990"/>
                <a:gridCol w="2400300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АДМИНИСТРАЦИЯ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«УЛАГАНСКИЙ РАЙОН»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АЛТАЙ РЕСПУБЛИКАНЫН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«УЛАГАН АЙМАК»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ТОЗОМОЛИНИН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АДМИНИСТРАЦИЯЗЫ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WIN98\Рабочий стол\герб улаган.jpg"/>
          <p:cNvPicPr>
            <a:picLocks noChangeAspect="1" noChangeArrowheads="1"/>
          </p:cNvPicPr>
          <p:nvPr/>
        </p:nvPicPr>
        <p:blipFill>
          <a:blip r:embed="rId3" r:link="rId4" cstate="print">
            <a:lum bright="16000" contras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1120411" cy="10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93096"/>
            <a:ext cx="33301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80427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/>
              <a:t>Прогноз поступления налоговых и неналоговых доходов в бюджет МО «Улаганский район</a:t>
            </a:r>
            <a:r>
              <a:rPr lang="ru-RU" sz="2400" b="1" i="1" dirty="0" smtClean="0"/>
              <a:t>» 2018 года(тыс</a:t>
            </a:r>
            <a:r>
              <a:rPr lang="ru-RU" sz="2400" b="1" i="1" dirty="0"/>
              <a:t>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64137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0082594"/>
              </p:ext>
            </p:extLst>
          </p:nvPr>
        </p:nvGraphicFramePr>
        <p:xfrm>
          <a:off x="179512" y="1844824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бюджета МО «Улаганский район» на 2018 год на социальную сферу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1803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1846812"/>
              </p:ext>
            </p:extLst>
          </p:nvPr>
        </p:nvGraphicFramePr>
        <p:xfrm>
          <a:off x="251520" y="119675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Структура прогнозных показателей налоговых и неналоговых доходов бюджет МО «Улаганский район» на </a:t>
            </a:r>
            <a:r>
              <a:rPr lang="ru-RU" sz="2400" b="1" dirty="0" smtClean="0"/>
              <a:t>2018 </a:t>
            </a:r>
            <a:r>
              <a:rPr lang="ru-RU" sz="2400" b="1" dirty="0"/>
              <a:t>год (</a:t>
            </a:r>
            <a:r>
              <a:rPr lang="ru-RU" sz="1400" b="1" dirty="0"/>
              <a:t>В ТЫС.РУБ</a:t>
            </a:r>
            <a:r>
              <a:rPr lang="ru-RU" sz="2400" b="1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07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97363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latin typeface="Times New Roman"/>
                <a:ea typeface="Times New Roman"/>
              </a:rPr>
              <a:t>      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Бюджет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МО «Улаганский район» сформирован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 трехлетний период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– на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2018-2020 годы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в соответствии с решениями принятыми на уровне Российской Федерации и  Республики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Алтай.</a:t>
            </a:r>
            <a:endParaRPr lang="ru-RU" sz="19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Бюджетная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политика МО «Улаганский район» направлена на обеспечение сбалансированности и устойчивости местного бюджета, совершенствование программно-целевого принципа планирования и его исполнения.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Проект 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бюджета МО «Улаганский район»  на </a:t>
            </a:r>
            <a:r>
              <a:rPr lang="ru-RU" sz="19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2018 </a:t>
            </a:r>
            <a:r>
              <a:rPr lang="ru-RU" sz="1900" dirty="0">
                <a:solidFill>
                  <a:srgbClr val="002060"/>
                </a:solidFill>
                <a:latin typeface="Times New Roman"/>
                <a:ea typeface="Times New Roman"/>
              </a:rPr>
              <a:t>год сформирован на основе 4 муниципальных программ, что направлено на повышение эффективности использования бюджетных средств и прозрачности (открытости) бюджета и бюджетного процесса</a:t>
            </a:r>
          </a:p>
          <a:p>
            <a:pPr indent="0" algn="just">
              <a:spcAft>
                <a:spcPts val="0"/>
              </a:spcAft>
              <a:buNone/>
            </a:pPr>
            <a:endParaRPr lang="ru-RU" sz="19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/>
                <a:ea typeface="Times New Roman"/>
              </a:rPr>
              <a:t>           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latin typeface="Times New Roman"/>
                <a:ea typeface="Calibri"/>
                <a:cs typeface="Times New Roman"/>
              </a:rPr>
              <a:t>Программные расходы бюджета 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32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4 муниципальные программы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11 подпрограмм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/>
          <a:lstStyle/>
          <a:p>
            <a:r>
              <a:rPr lang="ru-RU" sz="3200" b="1" dirty="0">
                <a:latin typeface="Times New Roman"/>
                <a:ea typeface="Calibri"/>
                <a:cs typeface="Times New Roman"/>
              </a:rPr>
              <a:t>Структура муниципальных программ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7784" y="1059136"/>
            <a:ext cx="4248472" cy="43204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Программный бюджет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1988840"/>
            <a:ext cx="1944216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</a:rPr>
              <a:t>Экономическое развитие МО «Улаганский район»</a:t>
            </a:r>
            <a:endParaRPr lang="ru-RU" sz="1200" b="1" dirty="0"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1988840"/>
            <a:ext cx="1872207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Социальное развитие МО «Улаганский район»</a:t>
            </a:r>
            <a:endParaRPr lang="ru-RU" sz="1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995002"/>
            <a:ext cx="1884543" cy="929942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Управление муниципальным и финансовым имуществом МО «Улаганский район»</a:t>
            </a:r>
            <a:endParaRPr lang="ru-RU" sz="1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17081" y="1988840"/>
            <a:ext cx="1800200" cy="936104"/>
          </a:xfrm>
          <a:prstGeom prst="roundRect">
            <a:avLst/>
          </a:prstGeom>
          <a:solidFill>
            <a:srgbClr val="25FF88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/>
                <a:ea typeface="Calibri"/>
                <a:cs typeface="Times New Roman"/>
              </a:rPr>
              <a:t>Повышение эффективности систем жизнеобеспечения МО «Улаганский район»</a:t>
            </a:r>
            <a:endParaRPr lang="ru-RU" sz="1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591" y="3356992"/>
            <a:ext cx="1512167" cy="86409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малого и среднего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>предприниматель-</a:t>
            </a:r>
            <a:r>
              <a:rPr lang="ru-RU" sz="1200" dirty="0" err="1" smtClean="0">
                <a:latin typeface="Calibri"/>
                <a:ea typeface="Calibri"/>
                <a:cs typeface="Times New Roman"/>
              </a:rPr>
              <a:t>ства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6972" y="4437113"/>
            <a:ext cx="1504787" cy="98173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инвестиционного и имиджевого потенциала</a:t>
            </a:r>
            <a:endParaRPr lang="ru-RU" sz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92993" y="3104964"/>
            <a:ext cx="1335599" cy="50405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культуры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92993" y="3789040"/>
            <a:ext cx="1335599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физической культуры и спорта</a:t>
            </a:r>
            <a:endParaRPr lang="ru-RU" sz="1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2449" y="4653136"/>
            <a:ext cx="1296144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образования</a:t>
            </a:r>
            <a:endParaRPr lang="ru-RU" sz="1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7" y="5517232"/>
            <a:ext cx="1324746" cy="936104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системы социальной поддержки населения</a:t>
            </a:r>
            <a:endParaRPr lang="ru-RU" sz="1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8064" y="3068959"/>
            <a:ext cx="1512167" cy="1008113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Повышение качества управления </a:t>
            </a:r>
            <a:r>
              <a:rPr lang="ru-RU" sz="1200" dirty="0" smtClean="0">
                <a:latin typeface="Calibri"/>
                <a:ea typeface="Calibri"/>
                <a:cs typeface="Times New Roman"/>
              </a:rPr>
              <a:t>муниципальными 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>финансами</a:t>
            </a:r>
            <a:endParaRPr lang="ru-RU" sz="12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232406" y="4468432"/>
            <a:ext cx="1427825" cy="1048799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Повышение качества управления муниципальным имуществом</a:t>
            </a:r>
            <a:endParaRPr lang="ru-RU" sz="12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084407" y="3068959"/>
            <a:ext cx="1631535" cy="864095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жилищно-коммунального комплекса</a:t>
            </a:r>
            <a:endParaRPr lang="ru-RU" sz="1200" dirty="0"/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7105113" y="4077072"/>
            <a:ext cx="1610830" cy="850906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Обеспечение безопасной жизнедеятельности населения</a:t>
            </a:r>
            <a:endParaRPr lang="ru-RU" sz="1200" dirty="0"/>
          </a:p>
        </p:txBody>
      </p:sp>
      <p:sp>
        <p:nvSpPr>
          <p:cNvPr id="1025" name="Скругленный прямоугольник 1024"/>
          <p:cNvSpPr/>
          <p:nvPr/>
        </p:nvSpPr>
        <p:spPr>
          <a:xfrm>
            <a:off x="7131767" y="5157192"/>
            <a:ext cx="1584176" cy="720080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/>
                <a:ea typeface="Calibri"/>
                <a:cs typeface="Times New Roman"/>
              </a:rPr>
              <a:t>Развитие дорожно-транспортной системы</a:t>
            </a:r>
            <a:endParaRPr lang="ru-RU" sz="1200" dirty="0"/>
          </a:p>
        </p:txBody>
      </p:sp>
      <p:cxnSp>
        <p:nvCxnSpPr>
          <p:cNvPr id="1031" name="Прямая соединительная линия 1030"/>
          <p:cNvCxnSpPr/>
          <p:nvPr/>
        </p:nvCxnSpPr>
        <p:spPr>
          <a:xfrm>
            <a:off x="2915816" y="2924944"/>
            <a:ext cx="0" cy="29523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2915816" y="5877272"/>
            <a:ext cx="28803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>
            <a:off x="2915816" y="4992831"/>
            <a:ext cx="28803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>
            <a:off x="2915816" y="4077072"/>
            <a:ext cx="2771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2915816" y="3356992"/>
            <a:ext cx="2771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>
            <a:off x="611560" y="3510254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611560" y="2924944"/>
            <a:ext cx="0" cy="20030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endCxn id="24" idx="1"/>
          </p:cNvCxnSpPr>
          <p:nvPr/>
        </p:nvCxnSpPr>
        <p:spPr>
          <a:xfrm>
            <a:off x="615498" y="4927978"/>
            <a:ext cx="29147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>
            <a:off x="4860032" y="2924944"/>
            <a:ext cx="0" cy="20678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единительная линия 1049"/>
          <p:cNvCxnSpPr/>
          <p:nvPr/>
        </p:nvCxnSpPr>
        <p:spPr>
          <a:xfrm>
            <a:off x="4860032" y="3609020"/>
            <a:ext cx="28803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>
            <a:endCxn id="30" idx="1"/>
          </p:cNvCxnSpPr>
          <p:nvPr/>
        </p:nvCxnSpPr>
        <p:spPr>
          <a:xfrm>
            <a:off x="4860032" y="4992831"/>
            <a:ext cx="372374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>
            <a:off x="6948264" y="2924944"/>
            <a:ext cx="0" cy="249389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единительная линия 1057"/>
          <p:cNvCxnSpPr/>
          <p:nvPr/>
        </p:nvCxnSpPr>
        <p:spPr>
          <a:xfrm>
            <a:off x="6948264" y="5418843"/>
            <a:ext cx="1568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единительная линия 1059"/>
          <p:cNvCxnSpPr>
            <a:endCxn id="1024" idx="1"/>
          </p:cNvCxnSpPr>
          <p:nvPr/>
        </p:nvCxnSpPr>
        <p:spPr>
          <a:xfrm>
            <a:off x="6948264" y="4502525"/>
            <a:ext cx="1568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/>
          <p:cNvCxnSpPr>
            <a:endCxn id="31" idx="1"/>
          </p:cNvCxnSpPr>
          <p:nvPr/>
        </p:nvCxnSpPr>
        <p:spPr>
          <a:xfrm flipV="1">
            <a:off x="6948264" y="3501007"/>
            <a:ext cx="136143" cy="92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Прямая соединительная линия 1067"/>
          <p:cNvCxnSpPr/>
          <p:nvPr/>
        </p:nvCxnSpPr>
        <p:spPr>
          <a:xfrm>
            <a:off x="1457653" y="1844824"/>
            <a:ext cx="60846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Прямая соединительная линия 1069"/>
          <p:cNvCxnSpPr>
            <a:endCxn id="19" idx="0"/>
          </p:cNvCxnSpPr>
          <p:nvPr/>
        </p:nvCxnSpPr>
        <p:spPr>
          <a:xfrm>
            <a:off x="1439652" y="1844824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единительная линия 1071"/>
          <p:cNvCxnSpPr>
            <a:endCxn id="20" idx="0"/>
          </p:cNvCxnSpPr>
          <p:nvPr/>
        </p:nvCxnSpPr>
        <p:spPr>
          <a:xfrm>
            <a:off x="3563887" y="1844824"/>
            <a:ext cx="1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Прямая соединительная линия 1073"/>
          <p:cNvCxnSpPr>
            <a:endCxn id="21" idx="0"/>
          </p:cNvCxnSpPr>
          <p:nvPr/>
        </p:nvCxnSpPr>
        <p:spPr>
          <a:xfrm>
            <a:off x="5658287" y="1844824"/>
            <a:ext cx="1" cy="15017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Прямая соединительная линия 1075"/>
          <p:cNvCxnSpPr/>
          <p:nvPr/>
        </p:nvCxnSpPr>
        <p:spPr>
          <a:xfrm>
            <a:off x="7542329" y="1844824"/>
            <a:ext cx="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Прямая соединительная линия 1077"/>
          <p:cNvCxnSpPr/>
          <p:nvPr/>
        </p:nvCxnSpPr>
        <p:spPr>
          <a:xfrm>
            <a:off x="4716016" y="1491184"/>
            <a:ext cx="0" cy="35364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5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00808"/>
            <a:ext cx="8496944" cy="475252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Дотации бюджетам муниципальных районов на выравнивание бюджетной обеспеченности в сумме 226 947,00 тыс. 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Субсидии бюджетам муниципальных районов на реализацию федеральных целевых программ в сумме   2 526,90 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Прочие субсидии бюджетам муниципальных районов в сумме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5 </a:t>
            </a:r>
            <a:r>
              <a:rPr lang="ru-RU" b="1" dirty="0" smtClean="0">
                <a:solidFill>
                  <a:schemeClr val="tx1"/>
                </a:solidFill>
              </a:rPr>
              <a:t>179,60 тыс.рублей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Субвенции бюджетам муниципальных районов на выполнение передаваемых полномочий субъектов Российской Федерации в сумме 209680,50 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в сумме  2923,60  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осуществление первичного воинского учета на территориях, где отсутствуют военные комиссариаты в сумме   704,50 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  90,80 тыс.рублей;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-  Субвенции бюджетам муниципальных районов на обеспечение жильем отдельных категорий граждан, установленных Федеральными законами от 12 января 1995 года № 5-ФЗ "О  ветеранах" и от 24 ноября 1995 года № 181-ФЗ "О социальной защите инвалидов в Российской Федерации" в сумме 609,20 </a:t>
            </a:r>
            <a:r>
              <a:rPr lang="ru-RU" b="1" dirty="0" smtClean="0">
                <a:solidFill>
                  <a:schemeClr val="tx1"/>
                </a:solidFill>
              </a:rPr>
              <a:t>тыс.рублей.</a:t>
            </a:r>
            <a:endParaRPr lang="ru-RU" b="1" dirty="0" smtClean="0">
              <a:solidFill>
                <a:schemeClr val="tx1"/>
              </a:solidFill>
            </a:endParaRPr>
          </a:p>
          <a:p>
            <a:pPr lvl="1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</a:t>
            </a:r>
            <a:r>
              <a:rPr lang="ru-RU" sz="2500" b="1" dirty="0" smtClean="0">
                <a:solidFill>
                  <a:schemeClr val="tx1"/>
                </a:solidFill>
              </a:rPr>
              <a:t>При </a:t>
            </a:r>
            <a:r>
              <a:rPr lang="ru-RU" sz="2500" b="1" dirty="0" smtClean="0">
                <a:solidFill>
                  <a:schemeClr val="tx1"/>
                </a:solidFill>
              </a:rPr>
              <a:t>этом проектом не предусмотрен ряд субсидий, которые распределяются между </a:t>
            </a:r>
            <a:r>
              <a:rPr lang="ru-RU" sz="2500" b="1" dirty="0" smtClean="0">
                <a:solidFill>
                  <a:schemeClr val="tx1"/>
                </a:solidFill>
              </a:rPr>
              <a:t>муниципальными образованиями  </a:t>
            </a:r>
            <a:r>
              <a:rPr lang="ru-RU" sz="2500" b="1" dirty="0" smtClean="0">
                <a:solidFill>
                  <a:schemeClr val="tx1"/>
                </a:solidFill>
              </a:rPr>
              <a:t>в течение финансового года по решениям Правительства Республики Алтай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212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районный  бюджет от других бюджетов бюджетной системы Российской Федерации на 2018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2896" cy="1656184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a:t>
            </a:r>
            <a:endParaRPr lang="ru-RU" sz="2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6"/>
            <a:ext cx="8712968" cy="424731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1400" dirty="0"/>
              <a:t>не устанавливать и не исполнять расходные обязательства, не связанные с решением вопросов, отнесенных Конституцией Российской Федерации и Республики Алтай, федеральными законами, законами Республики Алтай к вопросам местного значения;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утвердить план мероприятий по увеличению объема налоговых и неналоговых доходов консолидированного бюджета муниципального образования и принимать меры по его реализации;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превышать нормативы формирования расходов на оплату труда депутатов, выборных должностных лиц местного самоуправления, осуществляющих свои полномочия на постоянной основе, муниципальных служащих и содержание органов местного самоуправления;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муниципального долга не должен превышать </a:t>
            </a:r>
            <a:r>
              <a:rPr lang="ru-RU" sz="1400" dirty="0" smtClean="0"/>
              <a:t>50% </a:t>
            </a:r>
            <a:r>
              <a:rPr lang="ru-RU" sz="1400" dirty="0"/>
              <a:t>утвержденного годового объема доходов бюджета муниципального образования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дефицит местного бюджета не должен превышать </a:t>
            </a:r>
            <a:r>
              <a:rPr lang="ru-RU" sz="1400" dirty="0" smtClean="0"/>
              <a:t>5% </a:t>
            </a:r>
            <a:r>
              <a:rPr lang="ru-RU" sz="1400" dirty="0"/>
              <a:t>утвержденного общего годового объема доходов местного бюджета (без учета доходов по дополнительным нормативам отчислений);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предельный объем расходов на обслуживание муниципального долга в текущем финансовом году не должен превышать 15 % объема расходов соответствующего бюджета (за исключением объема расходов, которые осуществляются за счет субвенций);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 не допускать увеличения численности работников бюджетной сферы и органов местного самоуправления, а также количества муниципальных учреждений и других бюджетополучателей 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5285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сыргалай\Desktop\открытый бюджет 2018\перева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68205" cy="3573349"/>
          </a:xfrm>
          <a:prstGeom prst="rect">
            <a:avLst/>
          </a:prstGeom>
          <a:noFill/>
        </p:spPr>
      </p:pic>
      <p:pic>
        <p:nvPicPr>
          <p:cNvPr id="58372" name="Picture 4" descr="C:\Users\сыргалай\Desktop\открытый бюджет 2018\Местные-жители-считают-Улаганский-перевал-священным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4680520" cy="3118396"/>
          </a:xfrm>
          <a:prstGeom prst="rect">
            <a:avLst/>
          </a:prstGeom>
          <a:noFill/>
        </p:spPr>
      </p:pic>
      <p:pic>
        <p:nvPicPr>
          <p:cNvPr id="58370" name="Picture 2" descr="C:\Users\сыргалай\Desktop\открытый бюджет 2018\перевал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4233638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ыргалай\Desktop\открытый бюджет 2018\красные вор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249888"/>
          </a:xfrm>
          <a:prstGeom prst="rect">
            <a:avLst/>
          </a:prstGeom>
          <a:noFill/>
        </p:spPr>
      </p:pic>
      <p:pic>
        <p:nvPicPr>
          <p:cNvPr id="16385" name="Picture 1" descr="C:\Users\сыргалай\Desktop\открытый бюджет 2018\_glava-na-glavno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467143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5517232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CFF66"/>
                </a:solidFill>
                <a:latin typeface="TimesNewRomanPSMT"/>
              </a:rPr>
              <a:t>Никита Алексеевич Санин</a:t>
            </a:r>
            <a:endParaRPr lang="ru-RU" dirty="0">
              <a:solidFill>
                <a:srgbClr val="CCFF66"/>
              </a:solidFill>
              <a:latin typeface="TimesNewRomanPSMT"/>
            </a:endParaRPr>
          </a:p>
          <a:p>
            <a:r>
              <a:rPr lang="ru-RU" dirty="0">
                <a:solidFill>
                  <a:srgbClr val="CCFF66"/>
                </a:solidFill>
                <a:latin typeface="TimesNewRomanPSMT"/>
              </a:rPr>
              <a:t>Глава </a:t>
            </a:r>
            <a:r>
              <a:rPr lang="ru-RU" dirty="0" smtClean="0">
                <a:solidFill>
                  <a:srgbClr val="CCFF66"/>
                </a:solidFill>
                <a:latin typeface="TimesNewRomanPSMT"/>
              </a:rPr>
              <a:t>МО «Улаганский район» Республики Алтай</a:t>
            </a:r>
            <a:r>
              <a:rPr lang="ru-RU" dirty="0">
                <a:solidFill>
                  <a:srgbClr val="CCFF66"/>
                </a:solidFill>
                <a:latin typeface="TimesNewRomanPS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028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сыргалай\Desktop\открытый бюджет 2018\телецкое озер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8496944" cy="3524735"/>
          </a:xfrm>
          <a:prstGeom prst="rect">
            <a:avLst/>
          </a:prstGeom>
          <a:noFill/>
        </p:spPr>
      </p:pic>
      <p:pic>
        <p:nvPicPr>
          <p:cNvPr id="59396" name="Picture 4" descr="C:\Users\сыргалай\Desktop\открытый бюджет 2018\уч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7200800" cy="3096344"/>
          </a:xfrm>
          <a:prstGeom prst="rect">
            <a:avLst/>
          </a:prstGeom>
          <a:noFill/>
        </p:spPr>
      </p:pic>
      <p:pic>
        <p:nvPicPr>
          <p:cNvPr id="59398" name="Picture 6" descr="C:\Users\сыргалай\Desktop\открытый бюджет 2018\улаг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5221212" cy="3463404"/>
          </a:xfrm>
          <a:prstGeom prst="rect">
            <a:avLst/>
          </a:prstGeom>
          <a:noFill/>
        </p:spPr>
      </p:pic>
      <p:pic>
        <p:nvPicPr>
          <p:cNvPr id="59397" name="Picture 5" descr="C:\Users\сыргалай\Desktop\открытый бюджет 2018\ulaga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88640"/>
            <a:ext cx="4416491" cy="33123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2996952"/>
            <a:ext cx="8568952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Улаганский район образован в 1923 году. Районным центром является  село </a:t>
            </a:r>
            <a:r>
              <a:rPr lang="ru-RU" dirty="0" err="1" smtClean="0">
                <a:latin typeface="Times New Roman" pitchFamily="18" charset="0"/>
              </a:rPr>
              <a:t>Улаган</a:t>
            </a:r>
            <a:r>
              <a:rPr lang="ru-RU" dirty="0" smtClean="0">
                <a:latin typeface="Times New Roman" pitchFamily="18" charset="0"/>
              </a:rPr>
              <a:t>, основанное 1 февраля 1963 года. Отдаленность райцентра от г. Горно-Алтайска составляет 420 км. Междугороднее сообщение автомобильное. Типы дорог асфальтовые. В составе района имеется 7 сельских поселений, 13 населенных пунктов. По состоянию на 01.01.2018г. в районе проживает </a:t>
            </a:r>
            <a:r>
              <a:rPr lang="ru-RU" dirty="0" smtClean="0">
                <a:latin typeface="Times New Roman" pitchFamily="18" charset="0"/>
              </a:rPr>
              <a:t>11463 </a:t>
            </a:r>
            <a:r>
              <a:rPr lang="ru-RU" dirty="0" smtClean="0">
                <a:latin typeface="Times New Roman" pitchFamily="18" charset="0"/>
              </a:rPr>
              <a:t>человек.</a:t>
            </a:r>
            <a:endParaRPr lang="ru-RU" b="1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сыргалай\Desktop\открытый бюджет 2018\ulagan_ma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480720" cy="6014108"/>
          </a:xfrm>
          <a:prstGeom prst="rect">
            <a:avLst/>
          </a:prstGeom>
          <a:noFill/>
        </p:spPr>
      </p:pic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Территория</a:t>
            </a:r>
            <a:r>
              <a:rPr lang="ru-RU" sz="2800" b="1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60232" y="260648"/>
            <a:ext cx="2159918" cy="59766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000" dirty="0" smtClean="0">
                <a:latin typeface="Times New Roman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</a:rPr>
              <a:t>Площадь территории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</a:rPr>
              <a:t>составляет 18394 кв. км.  или 19,8 % от площади республики. По данному показателю район занимает 2 место по Республике Алтай. </a:t>
            </a:r>
          </a:p>
        </p:txBody>
      </p:sp>
    </p:spTree>
    <p:extLst>
      <p:ext uri="{BB962C8B-B14F-4D97-AF65-F5344CB8AC3E}">
        <p14:creationId xmlns:p14="http://schemas.microsoft.com/office/powerpoint/2010/main" xmlns="" val="25354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ыргалай\Desktop\открытый бюджет 2018\бюдж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01883"/>
            <a:ext cx="8860832" cy="61554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</a:rPr>
              <a:t>ЭТАПЫ </a:t>
            </a:r>
            <a:r>
              <a:rPr lang="ru-RU" sz="3200" b="1" dirty="0" smtClean="0">
                <a:solidFill>
                  <a:schemeClr val="tx2"/>
                </a:solidFill>
              </a:rPr>
              <a:t>БЮДЖЕТНОГО ПРОЦЕССА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1"/>
            <a:ext cx="8208912" cy="2520279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СОСТАВЛЕНИЕ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ПРОЕКТА БЮДЖЕТА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2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 РАССМОТРЕНИЕ И УТВЕРЖДЕНИЕ БЮДЖЕТА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3  КОНТРОЛЬ И ИСПОЛНЕНИЕ БЮДЖЕТА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4  СОСТАВЛЕНИЕ, </a:t>
            </a:r>
            <a:r>
              <a:rPr lang="ru-RU" sz="2000" b="1" i="1" dirty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ВНЕШНЯЯ </a:t>
            </a: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ПРОВЕРКА,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РАССМОТРЕНИЕ И УТВЕРЖДЕНИЕ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Segoe Script" pitchFamily="34" charset="0"/>
                <a:cs typeface="Times New Roman" pitchFamily="18" charset="0"/>
              </a:rPr>
              <a:t>БЮДЖЕТНОЙ ОТЧЕТНОСТИ</a:t>
            </a:r>
            <a:endParaRPr lang="ru-RU" sz="2000" b="1" i="1" dirty="0">
              <a:solidFill>
                <a:schemeClr val="tx1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789040"/>
            <a:ext cx="8928992" cy="266429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   </a:t>
            </a:r>
            <a:r>
              <a:rPr lang="ru-RU" sz="1900" i="1" dirty="0" smtClean="0">
                <a:solidFill>
                  <a:schemeClr val="tx1"/>
                </a:solidFill>
              </a:rPr>
              <a:t>Проект </a:t>
            </a:r>
            <a:r>
              <a:rPr lang="ru-RU" sz="1900" i="1" dirty="0">
                <a:solidFill>
                  <a:schemeClr val="tx1"/>
                </a:solidFill>
              </a:rPr>
              <a:t>бюджета </a:t>
            </a:r>
            <a:r>
              <a:rPr lang="ru-RU" sz="1900" i="1" dirty="0" smtClean="0">
                <a:solidFill>
                  <a:schemeClr val="tx1"/>
                </a:solidFill>
              </a:rPr>
              <a:t>района составляется </a:t>
            </a:r>
            <a:r>
              <a:rPr lang="ru-RU" sz="1900" i="1" dirty="0">
                <a:solidFill>
                  <a:schemeClr val="tx1"/>
                </a:solidFill>
              </a:rPr>
              <a:t>на очередной финансовый год и плановый период в </a:t>
            </a:r>
            <a:r>
              <a:rPr lang="ru-RU" sz="1900" i="1" dirty="0" smtClean="0">
                <a:solidFill>
                  <a:schemeClr val="tx1"/>
                </a:solidFill>
              </a:rPr>
              <a:t>режиме скользящей </a:t>
            </a:r>
            <a:r>
              <a:rPr lang="ru-RU" sz="1900" i="1" dirty="0">
                <a:solidFill>
                  <a:schemeClr val="tx1"/>
                </a:solidFill>
              </a:rPr>
              <a:t>трехлетки. </a:t>
            </a:r>
            <a:r>
              <a:rPr lang="ru-RU" sz="1900" i="1" dirty="0" smtClean="0">
                <a:solidFill>
                  <a:schemeClr val="tx1"/>
                </a:solidFill>
              </a:rPr>
              <a:t>Администрация МО «Улаганский район» представляет </a:t>
            </a:r>
            <a:r>
              <a:rPr lang="ru-RU" sz="1900" i="1" dirty="0">
                <a:solidFill>
                  <a:schemeClr val="tx1"/>
                </a:solidFill>
              </a:rPr>
              <a:t>на рассмотрение </a:t>
            </a:r>
            <a:r>
              <a:rPr lang="ru-RU" sz="1900" i="1" dirty="0" smtClean="0">
                <a:solidFill>
                  <a:schemeClr val="tx1"/>
                </a:solidFill>
              </a:rPr>
              <a:t> Совета депутатов </a:t>
            </a:r>
            <a:r>
              <a:rPr lang="ru-RU" sz="1900" i="1" dirty="0">
                <a:solidFill>
                  <a:schemeClr val="tx1"/>
                </a:solidFill>
              </a:rPr>
              <a:t>проект закона о </a:t>
            </a:r>
            <a:r>
              <a:rPr lang="ru-RU" sz="1900" i="1" dirty="0" smtClean="0">
                <a:solidFill>
                  <a:schemeClr val="tx1"/>
                </a:solidFill>
              </a:rPr>
              <a:t>бюджете района </a:t>
            </a:r>
            <a:r>
              <a:rPr lang="ru-RU" sz="1900" i="1" dirty="0">
                <a:solidFill>
                  <a:schemeClr val="tx1"/>
                </a:solidFill>
              </a:rPr>
              <a:t>не позднее </a:t>
            </a:r>
            <a:r>
              <a:rPr lang="ru-RU" sz="1900" i="1" dirty="0" smtClean="0">
                <a:solidFill>
                  <a:schemeClr val="tx1"/>
                </a:solidFill>
              </a:rPr>
              <a:t>15 ноября </a:t>
            </a:r>
            <a:r>
              <a:rPr lang="ru-RU" sz="1900" i="1" dirty="0">
                <a:solidFill>
                  <a:schemeClr val="tx1"/>
                </a:solidFill>
              </a:rPr>
              <a:t>текущего года. </a:t>
            </a:r>
            <a:r>
              <a:rPr lang="ru-RU" sz="1900" i="1" dirty="0" smtClean="0">
                <a:solidFill>
                  <a:schemeClr val="tx1"/>
                </a:solidFill>
              </a:rPr>
              <a:t>Совет депутатов рассматривает </a:t>
            </a:r>
            <a:r>
              <a:rPr lang="ru-RU" sz="1900" i="1" dirty="0">
                <a:solidFill>
                  <a:schemeClr val="tx1"/>
                </a:solidFill>
              </a:rPr>
              <a:t>проект бюджета </a:t>
            </a:r>
            <a:r>
              <a:rPr lang="ru-RU" sz="1900" i="1" dirty="0" smtClean="0">
                <a:solidFill>
                  <a:schemeClr val="tx1"/>
                </a:solidFill>
              </a:rPr>
              <a:t>района </a:t>
            </a:r>
            <a:r>
              <a:rPr lang="ru-RU" sz="1900" i="1" dirty="0">
                <a:solidFill>
                  <a:schemeClr val="tx1"/>
                </a:solidFill>
              </a:rPr>
              <a:t>в двух чтениях. </a:t>
            </a:r>
            <a:r>
              <a:rPr lang="ru-RU" sz="1900" i="1" dirty="0" smtClean="0">
                <a:solidFill>
                  <a:schemeClr val="tx1"/>
                </a:solidFill>
              </a:rPr>
              <a:t>Решение об утверждении бюджета района считается принятым, если за него проголосовало не менее 2/3 от численности состава районного Совета депутатов МО «Улаганский район». </a:t>
            </a:r>
            <a:r>
              <a:rPr lang="ru-RU" sz="19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Настоящее </a:t>
            </a:r>
            <a:r>
              <a:rPr lang="ru-RU" sz="1900" i="1" dirty="0">
                <a:solidFill>
                  <a:schemeClr val="tx1"/>
                </a:solidFill>
                <a:latin typeface="Times New Roman"/>
                <a:ea typeface="Times New Roman"/>
              </a:rPr>
              <a:t>Решение подлежит официальному опубликованию не позднее 10 дней после его </a:t>
            </a:r>
            <a:r>
              <a:rPr lang="ru-RU" sz="1900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подписания.</a:t>
            </a:r>
            <a:endParaRPr lang="ru-RU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5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5119409"/>
              </p:ext>
            </p:extLst>
          </p:nvPr>
        </p:nvGraphicFramePr>
        <p:xfrm>
          <a:off x="179512" y="1556792"/>
          <a:ext cx="88480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Основные характеристики бюджета МО «Улаганский район»  за 2016-2020 годы и их прогноз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5"/>
            <a:ext cx="792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2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8177351"/>
              </p:ext>
            </p:extLst>
          </p:nvPr>
        </p:nvGraphicFramePr>
        <p:xfrm>
          <a:off x="323528" y="1484784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Структура расходов бюджета МО «Улаганский район» </a:t>
            </a:r>
            <a:br>
              <a:rPr lang="ru-RU" sz="2400" b="1" i="1" dirty="0" smtClean="0"/>
            </a:br>
            <a:r>
              <a:rPr lang="ru-RU" sz="2400" b="1" i="1" dirty="0" smtClean="0"/>
              <a:t>на 2018 год (в %)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924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71538" y="2420888"/>
          <a:ext cx="7444878" cy="37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Структура доходов бюджета МО «Улаганский район» на 2018 год 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4941</TotalTime>
  <Words>953</Words>
  <Application>Microsoft Office PowerPoint</Application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Волна</vt:lpstr>
      <vt:lpstr>1_Волна</vt:lpstr>
      <vt:lpstr>2_Волна</vt:lpstr>
      <vt:lpstr>Бюджет    муниципального    образования  «Улаганский    район»  на   2018   год   и   на   плановый   период   2019   и   2020   годов</vt:lpstr>
      <vt:lpstr>Слайд 2</vt:lpstr>
      <vt:lpstr>Слайд 3</vt:lpstr>
      <vt:lpstr>Слайд 4</vt:lpstr>
      <vt:lpstr>Территория.</vt:lpstr>
      <vt:lpstr>ЭТАПЫ БЮДЖЕТНОГО ПРОЦЕССА</vt:lpstr>
      <vt:lpstr>Основные характеристики бюджета МО «Улаганский район»  за 2016-2020 годы и их прогноз</vt:lpstr>
      <vt:lpstr>Структура расходов бюджета МО «Улаганский район»  на 2018 год (в %) </vt:lpstr>
      <vt:lpstr>Структура доходов бюджета МО «Улаганский район» на 2018 год </vt:lpstr>
      <vt:lpstr>Прогноз поступления налоговых и неналоговых доходов в бюджет МО «Улаганский район» 2018 года(тыс. руб.)</vt:lpstr>
      <vt:lpstr>Структура расходов бюджета МО «Улаганский район» на 2018 год на социальную сферу</vt:lpstr>
      <vt:lpstr>Структура прогнозных показателей налоговых и неналоговых доходов бюджет МО «Улаганский район» на 2018 год (В ТЫС.РУБ.)</vt:lpstr>
      <vt:lpstr>Программные расходы бюджета  </vt:lpstr>
      <vt:lpstr>Структура муниципальных программ</vt:lpstr>
      <vt:lpstr>Безвозмездные поступления в районный  бюджет от других бюджетов бюджетной системы Российской Федерации на 2018 год</vt:lpstr>
      <vt:lpstr>Условия Соглашений о мерах по повышению эффективности использования бюджетных средств и увеличению поступлений налоговых и неналоговых доходов бюджетов муниципальных образований (п.4 ст.136 БК РФ)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МО «УЛАГАНСКИЙ РАЙОН»</dc:title>
  <dc:creator>Айжана Васильевна</dc:creator>
  <cp:lastModifiedBy>сыргалай</cp:lastModifiedBy>
  <cp:revision>327</cp:revision>
  <cp:lastPrinted>2012-12-28T01:27:44Z</cp:lastPrinted>
  <dcterms:created xsi:type="dcterms:W3CDTF">2012-12-20T05:58:10Z</dcterms:created>
  <dcterms:modified xsi:type="dcterms:W3CDTF">2018-03-02T08:31:19Z</dcterms:modified>
</cp:coreProperties>
</file>