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  <p:sldMasterId id="2147483798" r:id="rId2"/>
    <p:sldMasterId id="2147483810" r:id="rId3"/>
  </p:sldMasterIdLst>
  <p:notesMasterIdLst>
    <p:notesMasterId r:id="rId20"/>
  </p:notesMasterIdLst>
  <p:sldIdLst>
    <p:sldId id="256" r:id="rId4"/>
    <p:sldId id="319" r:id="rId5"/>
    <p:sldId id="290" r:id="rId6"/>
    <p:sldId id="320" r:id="rId7"/>
    <p:sldId id="293" r:id="rId8"/>
    <p:sldId id="294" r:id="rId9"/>
    <p:sldId id="257" r:id="rId10"/>
    <p:sldId id="298" r:id="rId11"/>
    <p:sldId id="318" r:id="rId12"/>
    <p:sldId id="316" r:id="rId13"/>
    <p:sldId id="314" r:id="rId14"/>
    <p:sldId id="317" r:id="rId15"/>
    <p:sldId id="299" r:id="rId16"/>
    <p:sldId id="301" r:id="rId17"/>
    <p:sldId id="321" r:id="rId18"/>
    <p:sldId id="278" r:id="rId19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без заголовка" id="{3DDC1553-D1D9-4D1C-8D65-FBF4039DF6C5}">
          <p14:sldIdLst>
            <p14:sldId id="256"/>
            <p14:sldId id="290"/>
            <p14:sldId id="291"/>
            <p14:sldId id="293"/>
            <p14:sldId id="294"/>
            <p14:sldId id="257"/>
            <p14:sldId id="296"/>
            <p14:sldId id="319"/>
            <p14:sldId id="298"/>
            <p14:sldId id="289"/>
            <p14:sldId id="316"/>
            <p14:sldId id="314"/>
            <p14:sldId id="317"/>
            <p14:sldId id="299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274"/>
            <p14:sldId id="275"/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5FF88"/>
    <a:srgbClr val="CCECFF"/>
    <a:srgbClr val="FF3399"/>
    <a:srgbClr val="CC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5795" autoAdjust="0"/>
  </p:normalViewPr>
  <p:slideViewPr>
    <p:cSldViewPr>
      <p:cViewPr>
        <p:scale>
          <a:sx n="100" d="100"/>
          <a:sy n="100" d="100"/>
        </p:scale>
        <p:origin x="-1944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floor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floor>
    <c:plotArea>
      <c:layout>
        <c:manualLayout>
          <c:layoutTarget val="inner"/>
          <c:xMode val="edge"/>
          <c:yMode val="edge"/>
          <c:x val="8.5742553309798325E-2"/>
          <c:y val="4.3453303900210814E-2"/>
          <c:w val="0.77614281135413221"/>
          <c:h val="0.83334400042507428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</c:v>
                </c:pt>
              </c:strCache>
            </c:strRef>
          </c:tx>
          <c:spPr>
            <a:solidFill>
              <a:srgbClr val="FF0000"/>
            </a:solidFill>
            <a:ln w="15875" cap="flat" cmpd="sng" algn="ctr">
              <a:solidFill>
                <a:schemeClr val="tx1"/>
              </a:solidFill>
              <a:prstDash val="solid"/>
            </a:ln>
            <a:effectLst/>
          </c:spPr>
          <c:dLbls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 год </c:v>
                </c:pt>
                <c:pt idx="1">
                  <c:v>2019 год </c:v>
                </c:pt>
                <c:pt idx="2">
                  <c:v>2020 год прогноз</c:v>
                </c:pt>
                <c:pt idx="3">
                  <c:v>2021 год прогноз</c:v>
                </c:pt>
                <c:pt idx="4">
                  <c:v>2022 год 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766544.5</c:v>
                </c:pt>
                <c:pt idx="1">
                  <c:v>971668.06</c:v>
                </c:pt>
                <c:pt idx="2">
                  <c:v>771197.72</c:v>
                </c:pt>
                <c:pt idx="3">
                  <c:v>648300.63</c:v>
                </c:pt>
                <c:pt idx="4" formatCode="0.0">
                  <c:v>541349.05000000005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 год </c:v>
                </c:pt>
                <c:pt idx="1">
                  <c:v>2019 год </c:v>
                </c:pt>
                <c:pt idx="2">
                  <c:v>2020 год прогноз</c:v>
                </c:pt>
                <c:pt idx="3">
                  <c:v>2021 год прогноз</c:v>
                </c:pt>
                <c:pt idx="4">
                  <c:v>2022 год прогноз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799826.76</c:v>
                </c:pt>
                <c:pt idx="1">
                  <c:v>881304.2</c:v>
                </c:pt>
                <c:pt idx="2">
                  <c:v>771197.72</c:v>
                </c:pt>
                <c:pt idx="3">
                  <c:v>648300.63</c:v>
                </c:pt>
                <c:pt idx="4">
                  <c:v>541349.05000000005</c:v>
                </c:pt>
              </c:numCache>
            </c:numRef>
          </c:val>
        </c:ser>
        <c:dLbls>
          <c:showVal val="1"/>
        </c:dLbls>
        <c:shape val="box"/>
        <c:axId val="102087680"/>
        <c:axId val="114836224"/>
        <c:axId val="102097344"/>
      </c:bar3DChart>
      <c:catAx>
        <c:axId val="10208768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4836224"/>
        <c:crosses val="autoZero"/>
        <c:auto val="1"/>
        <c:lblAlgn val="ctr"/>
        <c:lblOffset val="100"/>
      </c:catAx>
      <c:valAx>
        <c:axId val="11483622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02087680"/>
        <c:crosses val="autoZero"/>
        <c:crossBetween val="between"/>
      </c:valAx>
      <c:serAx>
        <c:axId val="102097344"/>
        <c:scaling>
          <c:orientation val="minMax"/>
        </c:scaling>
        <c:delete val="1"/>
        <c:axPos val="b"/>
        <c:tickLblPos val="none"/>
        <c:crossAx val="114836224"/>
        <c:crosses val="autoZero"/>
      </c:serAx>
    </c:plotArea>
    <c:legend>
      <c:legendPos val="r"/>
      <c:layout>
        <c:manualLayout>
          <c:xMode val="edge"/>
          <c:yMode val="edge"/>
          <c:x val="0.87878239783393253"/>
          <c:y val="0.23443912834161748"/>
          <c:w val="0.11268360415151023"/>
          <c:h val="0.13748593151485591"/>
        </c:manualLayout>
      </c:layout>
      <c:spPr>
        <a:ln>
          <a:solidFill>
            <a:schemeClr val="tx2">
              <a:lumMod val="40000"/>
              <a:lumOff val="60000"/>
            </a:schemeClr>
          </a:solidFill>
        </a:ln>
      </c:sp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-2.8159802972405494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1.5561996379487259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Лист1!$B$2</c:f>
              <c:numCache>
                <c:formatCode>0.00</c:formatCode>
                <c:ptCount val="1"/>
                <c:pt idx="0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оборона, национальная безопасность и правоохранительная деятельность</c:v>
                </c:pt>
              </c:strCache>
            </c:strRef>
          </c:tx>
          <c:dLbls>
            <c:dLbl>
              <c:idx val="0"/>
              <c:layout>
                <c:manualLayout>
                  <c:x val="2.9641897865689992E-2"/>
                  <c:y val="2.0749328505982996E-2"/>
                </c:manualLayout>
              </c:layout>
              <c:showVal val="1"/>
            </c:dLbl>
            <c:dLbl>
              <c:idx val="1"/>
              <c:layout>
                <c:manualLayout>
                  <c:x val="2.9641897865690043E-3"/>
                  <c:y val="1.2968330316239386E-2"/>
                </c:manualLayout>
              </c:layout>
              <c:showVal val="1"/>
            </c:dLbl>
            <c:dLbl>
              <c:idx val="2"/>
              <c:layout>
                <c:manualLayout>
                  <c:x val="1.4820948932844984E-3"/>
                  <c:y val="-1.2968330316239386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Лист1!$C$2</c:f>
              <c:numCache>
                <c:formatCode>0.00</c:formatCode>
                <c:ptCount val="1"/>
                <c:pt idx="0">
                  <c:v>0.9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-1.4820948932844984E-3"/>
                  <c:y val="2.5936660632478775E-3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2.8530326695726738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Лист1!$D$2</c:f>
              <c:numCache>
                <c:formatCode>0.00</c:formatCode>
                <c:ptCount val="1"/>
                <c:pt idx="0">
                  <c:v>1.6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-1.4820948932844984E-3"/>
                  <c:y val="-1.5561996379487259E-2"/>
                </c:manualLayout>
              </c:layout>
              <c:showVal val="1"/>
            </c:dLbl>
            <c:dLbl>
              <c:idx val="1"/>
              <c:layout>
                <c:manualLayout>
                  <c:x val="2.9641897865690043E-3"/>
                  <c:y val="-1.5561996379487259E-2"/>
                </c:manualLayout>
              </c:layout>
              <c:showVal val="1"/>
            </c:dLbl>
            <c:dLbl>
              <c:idx val="2"/>
              <c:layout>
                <c:manualLayout>
                  <c:x val="1.4820948932844984E-3"/>
                  <c:y val="-2.853032669572663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Лист1!$E$2</c:f>
              <c:numCache>
                <c:formatCode>0.00</c:formatCode>
                <c:ptCount val="1"/>
                <c:pt idx="0">
                  <c:v>11.1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Лист1!$F$2</c:f>
              <c:numCache>
                <c:formatCode>0.00</c:formatCode>
                <c:ptCount val="1"/>
                <c:pt idx="0">
                  <c:v>65.2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-1.4820948932844984E-3"/>
                  <c:y val="3.112399275897455E-2"/>
                </c:manualLayout>
              </c:layout>
              <c:showVal val="1"/>
            </c:dLbl>
            <c:dLbl>
              <c:idx val="1"/>
              <c:layout>
                <c:manualLayout>
                  <c:x val="2.9641897865690043E-3"/>
                  <c:y val="3.112399275897455E-2"/>
                </c:manualLayout>
              </c:layout>
              <c:showVal val="1"/>
            </c:dLbl>
            <c:dLbl>
              <c:idx val="2"/>
              <c:layout>
                <c:manualLayout>
                  <c:x val="1.4820948932844984E-3"/>
                  <c:y val="2.8530326695726596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Лист1!$G$2</c:f>
              <c:numCache>
                <c:formatCode>0.00</c:formatCode>
                <c:ptCount val="1"/>
                <c:pt idx="0">
                  <c:v>4.4000000000000004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Культура и спорт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dLbls>
            <c:dLbl>
              <c:idx val="2"/>
              <c:layout>
                <c:manualLayout>
                  <c:x val="-5.928379573137999E-3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Лист1!$H$2</c:f>
              <c:numCache>
                <c:formatCode>0.00</c:formatCode>
                <c:ptCount val="1"/>
                <c:pt idx="0">
                  <c:v>6.2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4.446284679853499E-3"/>
                  <c:y val="-2.853032669572661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Лист1!$I$2</c:f>
              <c:numCache>
                <c:formatCode>0.00</c:formatCode>
                <c:ptCount val="1"/>
                <c:pt idx="0">
                  <c:v>1.1000000000000001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СМИ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Лист1!$J$2</c:f>
              <c:numCache>
                <c:formatCode>0.00</c:formatCode>
                <c:ptCount val="1"/>
                <c:pt idx="0">
                  <c:v>0.5</c:v>
                </c:pt>
              </c:numCache>
            </c:numRef>
          </c:val>
        </c:ser>
        <c:shape val="box"/>
        <c:axId val="114791552"/>
        <c:axId val="114793088"/>
        <c:axId val="0"/>
      </c:bar3DChart>
      <c:catAx>
        <c:axId val="11479155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4793088"/>
        <c:crosses val="autoZero"/>
        <c:auto val="1"/>
        <c:lblAlgn val="ctr"/>
        <c:lblOffset val="100"/>
      </c:catAx>
      <c:valAx>
        <c:axId val="114793088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4791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436435268564242"/>
          <c:y val="0"/>
          <c:w val="0.2896214146140626"/>
          <c:h val="0.8673503189188132"/>
        </c:manualLayout>
      </c:layout>
      <c:txPr>
        <a:bodyPr/>
        <a:lstStyle/>
        <a:p>
          <a:pPr>
            <a:defRPr sz="1200" kern="0" spc="-100" baseline="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FF3399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79912,12 </a:t>
                    </a:r>
                    <a:r>
                      <a:rPr lang="ru-RU" dirty="0" smtClean="0"/>
                      <a:t>тыс.рублей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8.3788008346140794E-2"/>
                  <c:y val="-0.1331879550100869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241308,9 </a:t>
                    </a:r>
                    <a:r>
                      <a:rPr lang="ru-RU" dirty="0" smtClean="0"/>
                      <a:t>тыс.рублей</a:t>
                    </a: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449976,7 </a:t>
                    </a:r>
                    <a:r>
                      <a:rPr lang="ru-RU" dirty="0" smtClean="0"/>
                      <a:t>тыс.рублей</a:t>
                    </a:r>
                    <a:endParaRPr lang="en-US" dirty="0"/>
                  </a:p>
                </c:rich>
              </c:tx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Налоговые и неналоговые доходы</c:v>
                </c:pt>
                <c:pt idx="1">
                  <c:v>Дотации</c:v>
                </c:pt>
                <c:pt idx="2">
                  <c:v>Субвенции и субсидии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79912.12</c:v>
                </c:pt>
                <c:pt idx="1">
                  <c:v>241308.9</c:v>
                </c:pt>
                <c:pt idx="2">
                  <c:v>449976.7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607117000439765"/>
          <c:y val="0.48395274304876157"/>
          <c:w val="0.33587655835327324"/>
          <c:h val="0.49138538974839924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75"/>
      <c:perspective val="7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налоговые 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Lbls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Неналоговые доходы </c:v>
                </c:pt>
                <c:pt idx="1">
                  <c:v>Налоговые доходы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.0">
                  <c:v>3001</c:v>
                </c:pt>
                <c:pt idx="1">
                  <c:v>76911.12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5123928614138105"/>
          <c:y val="0.32414751283964438"/>
          <c:w val="0.33847573352020904"/>
          <c:h val="0.19793145911958798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180"/>
      <c:perspective val="10"/>
    </c:view3D>
    <c:plotArea>
      <c:layout>
        <c:manualLayout>
          <c:layoutTarget val="inner"/>
          <c:xMode val="edge"/>
          <c:yMode val="edge"/>
          <c:x val="5.1848718467154596E-3"/>
          <c:y val="1.0981897731964741E-2"/>
          <c:w val="0.5388421325704279"/>
          <c:h val="0.7940435642416823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1"/>
              <c:layout>
                <c:manualLayout>
                  <c:x val="3.695650392215067E-2"/>
                  <c:y val="-1.1547221248921085E-2"/>
                </c:manualLayout>
              </c:layout>
              <c:showVal val="1"/>
              <c:showPercent val="1"/>
              <c:separator>
</c:separator>
            </c:dLbl>
            <c:dLbl>
              <c:idx val="2"/>
              <c:layout>
                <c:manualLayout>
                  <c:x val="7.1763517798010004E-2"/>
                  <c:y val="0.11042195162587197"/>
                </c:manualLayout>
              </c:layout>
              <c:showVal val="1"/>
              <c:showPercent val="1"/>
              <c:separator>
</c:separator>
            </c:dLbl>
            <c:dLbl>
              <c:idx val="3"/>
              <c:layout>
                <c:manualLayout>
                  <c:x val="-5.3620294466370767E-2"/>
                  <c:y val="1.569718749198809E-2"/>
                </c:manualLayout>
              </c:layout>
              <c:showVal val="1"/>
              <c:showPercent val="1"/>
              <c:separator>
</c:separator>
            </c:dLbl>
            <c:txPr>
              <a:bodyPr/>
              <a:lstStyle/>
              <a:p>
                <a:pPr>
                  <a:defRPr sz="1400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Percent val="1"/>
            <c:separator>
</c:separator>
            <c:showLeaderLines val="1"/>
          </c:dLbls>
          <c:cat>
            <c:strRef>
              <c:f>Лист1!$A$2:$A$5</c:f>
              <c:strCache>
                <c:ptCount val="4"/>
                <c:pt idx="0">
                  <c:v>Образование</c:v>
                </c:pt>
                <c:pt idx="1">
                  <c:v>Культура, кинематография, средства массовой информации</c:v>
                </c:pt>
                <c:pt idx="2">
                  <c:v>Социальная политика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Лист1!$B$2:$B$5</c:f>
              <c:numCache>
                <c:formatCode>0.00</c:formatCode>
                <c:ptCount val="4"/>
                <c:pt idx="0">
                  <c:v>503026.01</c:v>
                </c:pt>
                <c:pt idx="1">
                  <c:v>51674.85</c:v>
                </c:pt>
                <c:pt idx="2">
                  <c:v>8785.7999999999993</c:v>
                </c:pt>
                <c:pt idx="3">
                  <c:v>300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4691918947876204"/>
          <c:y val="7.4250737057132005E-2"/>
          <c:w val="0.35221291441205987"/>
          <c:h val="0.64896165383333548"/>
        </c:manualLayout>
      </c:layout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ln>
                <a:solidFill>
                  <a:srgbClr val="00B0F0"/>
                </a:solidFill>
              </a:ln>
            </c:spPr>
          </c:dPt>
          <c:dPt>
            <c:idx val="4"/>
            <c:spPr>
              <a:solidFill>
                <a:srgbClr val="C00000"/>
              </a:solidFill>
            </c:spPr>
          </c:dPt>
          <c:dPt>
            <c:idx val="5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dPt>
          <c:dPt>
            <c:idx val="6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dPt>
          <c:dPt>
            <c:idx val="8"/>
            <c:spPr>
              <a:solidFill>
                <a:srgbClr val="FFFF00"/>
              </a:solidFill>
            </c:spPr>
          </c:dPt>
          <c:dLbls>
            <c:showVal val="1"/>
            <c:showLeaderLines val="1"/>
          </c:dLbls>
          <c:cat>
            <c:strRef>
              <c:f>Лист1!$A$2:$A$10</c:f>
              <c:strCache>
                <c:ptCount val="9"/>
                <c:pt idx="0">
                  <c:v>налог на прибыль, доходы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налоги на товары (работы, услуги),реализуемые на территории российской федерации</c:v>
                </c:pt>
                <c:pt idx="4">
                  <c:v>государственная пошлина</c:v>
                </c:pt>
                <c:pt idx="5">
                  <c:v>доходы от использования имущества находящегося в государственной и муниципальной собственности</c:v>
                </c:pt>
                <c:pt idx="6">
                  <c:v>платежи при пользовании природными ресурсами</c:v>
                </c:pt>
                <c:pt idx="7">
                  <c:v>доходы от оказания платных услуг и компенсации затрат государства </c:v>
                </c:pt>
                <c:pt idx="8">
                  <c:v>штрафы,санкции,возмещение ущерба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54820</c:v>
                </c:pt>
                <c:pt idx="1">
                  <c:v>9184.7199999999993</c:v>
                </c:pt>
                <c:pt idx="2">
                  <c:v>8480.6</c:v>
                </c:pt>
                <c:pt idx="3">
                  <c:v>4425.8</c:v>
                </c:pt>
                <c:pt idx="4">
                  <c:v>1255</c:v>
                </c:pt>
                <c:pt idx="5">
                  <c:v>1205</c:v>
                </c:pt>
                <c:pt idx="6">
                  <c:v>237</c:v>
                </c:pt>
                <c:pt idx="7">
                  <c:v>32</c:v>
                </c:pt>
                <c:pt idx="8">
                  <c:v>272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1596547142910163"/>
          <c:y val="8.2144601893549121E-2"/>
          <c:w val="0.37374956023404865"/>
          <c:h val="0.91785539810645089"/>
        </c:manualLayout>
      </c:layout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2DC1B-1B85-44E0-A71F-FE63C712AFBA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FE43A-02A1-4523-B929-B06B85BD68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6706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FE43A-02A1-4523-B929-B06B85BD682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6257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A3B5C8A-7689-456D-B1F2-70EBDA244DB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A13FC9D-3CF4-4D45-9F26-5B8F107D7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3B5C8A-7689-456D-B1F2-70EBDA244DB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13FC9D-3CF4-4D45-9F26-5B8F107D7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A3B5C8A-7689-456D-B1F2-70EBDA244DB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A13FC9D-3CF4-4D45-9F26-5B8F107D7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BEF6BAE-565F-48C1-A859-D9652E06858F}" type="datetimeFigureOut">
              <a:rPr lang="ru-RU" smtClean="0">
                <a:solidFill>
                  <a:srgbClr val="1F497D"/>
                </a:solidFill>
              </a:rPr>
              <a:pPr>
                <a:defRPr/>
              </a:pPr>
              <a:t>27.02.2020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6777D5D-D5F5-4BB6-AC9B-B330AA877388}" type="slidenum">
              <a:rPr lang="ru-RU" smtClean="0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B66BED-913C-4F4F-874A-707CE7E71384}" type="datetimeFigureOut">
              <a:rPr lang="ru-RU" smtClean="0">
                <a:solidFill>
                  <a:srgbClr val="1F497D"/>
                </a:solidFill>
              </a:rPr>
              <a:pPr>
                <a:defRPr/>
              </a:pPr>
              <a:t>27.02.2020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1BB16A7-5B4A-4181-9F70-0B90BA0D27DD}" type="slidenum">
              <a:rPr lang="ru-RU" smtClean="0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388D8E2-14BC-4679-9B0F-98113260DF3C}" type="datetimeFigureOut">
              <a:rPr lang="ru-RU" smtClean="0">
                <a:solidFill>
                  <a:srgbClr val="1F497D"/>
                </a:solidFill>
              </a:rPr>
              <a:pPr>
                <a:defRPr/>
              </a:pPr>
              <a:t>27.02.2020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F0E5E3A3-9261-42B7-A714-74FC3F40954D}" type="slidenum">
              <a:rPr lang="ru-RU" smtClean="0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01C305B-7350-46F1-9761-EB1B2801B2D5}" type="datetimeFigureOut">
              <a:rPr lang="ru-RU" smtClean="0">
                <a:solidFill>
                  <a:srgbClr val="1F497D"/>
                </a:solidFill>
              </a:rPr>
              <a:pPr>
                <a:defRPr/>
              </a:pPr>
              <a:t>27.02.2020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FF52DC4-E212-4B4A-B480-6B9C57AED2E0}" type="slidenum">
              <a:rPr lang="ru-RU" smtClean="0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C2C14C2-09C3-4727-AF85-6F87FA47FF20}" type="datetimeFigureOut">
              <a:rPr lang="ru-RU" smtClean="0">
                <a:solidFill>
                  <a:srgbClr val="1F497D"/>
                </a:solidFill>
              </a:rPr>
              <a:pPr>
                <a:defRPr/>
              </a:pPr>
              <a:t>27.02.2020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EB06110-515C-4CFA-B35D-A9A70BED551C}" type="slidenum">
              <a:rPr lang="ru-RU" smtClean="0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BBA9561-B270-4061-80ED-41AFC6B8A9E2}" type="datetimeFigureOut">
              <a:rPr lang="ru-RU" smtClean="0">
                <a:solidFill>
                  <a:srgbClr val="1F497D"/>
                </a:solidFill>
              </a:rPr>
              <a:pPr>
                <a:defRPr/>
              </a:pPr>
              <a:t>27.02.2020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0CCCC47-E080-4A4D-AA1B-DC7EDFF4D8AC}" type="slidenum">
              <a:rPr lang="ru-RU" smtClean="0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7215F19-E504-49C8-A5C5-D6D9672108BC}" type="datetimeFigureOut">
              <a:rPr lang="ru-RU" smtClean="0">
                <a:solidFill>
                  <a:srgbClr val="1F497D"/>
                </a:solidFill>
              </a:rPr>
              <a:pPr>
                <a:defRPr/>
              </a:pPr>
              <a:t>27.02.2020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B58FDFF-917E-43F0-B7CB-D5DE73AF4275}" type="slidenum">
              <a:rPr lang="ru-RU" smtClean="0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73BE2F0-AC81-44A8-8528-A28CDB551914}" type="datetimeFigureOut">
              <a:rPr lang="ru-RU" smtClean="0">
                <a:solidFill>
                  <a:srgbClr val="1F497D"/>
                </a:solidFill>
              </a:rPr>
              <a:pPr>
                <a:defRPr/>
              </a:pPr>
              <a:t>27.02.2020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C11FE59-A8C5-4850-8A1F-3AC3BD3E7935}" type="slidenum">
              <a:rPr lang="ru-RU" smtClean="0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3B5C8A-7689-456D-B1F2-70EBDA244DB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13FC9D-3CF4-4D45-9F26-5B8F107D7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1963CC9-424E-48C6-845B-B034D3234F07}" type="datetimeFigureOut">
              <a:rPr lang="ru-RU" smtClean="0">
                <a:solidFill>
                  <a:srgbClr val="1F497D"/>
                </a:solidFill>
              </a:rPr>
              <a:pPr>
                <a:defRPr/>
              </a:pPr>
              <a:t>27.02.2020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D838F31-4E49-4AED-9C1C-AA7904D294A8}" type="slidenum">
              <a:rPr lang="ru-RU" smtClean="0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6D52FC3-C914-4BCC-A418-B5EA41CD1836}" type="datetimeFigureOut">
              <a:rPr lang="ru-RU" smtClean="0">
                <a:solidFill>
                  <a:srgbClr val="1F497D"/>
                </a:solidFill>
              </a:rPr>
              <a:pPr>
                <a:defRPr/>
              </a:pPr>
              <a:t>27.02.2020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B265355-9B94-4760-B898-63B47BB996A3}" type="slidenum">
              <a:rPr lang="ru-RU" smtClean="0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fld id="{8CB8021D-FF8C-4DB8-8B68-9EB0F3927D99}" type="datetimeFigureOut">
              <a:rPr lang="ru-RU" smtClean="0">
                <a:solidFill>
                  <a:srgbClr val="1F497D"/>
                </a:solidFill>
              </a:rPr>
              <a:pPr>
                <a:defRPr/>
              </a:pPr>
              <a:t>27.02.2020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5D11CF0-893F-4F5F-99A7-35FA166633E8}" type="slidenum">
              <a:rPr lang="ru-RU" smtClean="0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BEF6BAE-565F-48C1-A859-D9652E06858F}" type="datetimeFigureOut">
              <a:rPr lang="ru-RU" smtClean="0">
                <a:solidFill>
                  <a:srgbClr val="1F497D"/>
                </a:solidFill>
              </a:rPr>
              <a:pPr>
                <a:defRPr/>
              </a:pPr>
              <a:t>27.02.2020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6777D5D-D5F5-4BB6-AC9B-B330AA877388}" type="slidenum">
              <a:rPr lang="ru-RU" smtClean="0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B66BED-913C-4F4F-874A-707CE7E71384}" type="datetimeFigureOut">
              <a:rPr lang="ru-RU" smtClean="0">
                <a:solidFill>
                  <a:srgbClr val="1F497D"/>
                </a:solidFill>
              </a:rPr>
              <a:pPr>
                <a:defRPr/>
              </a:pPr>
              <a:t>27.02.2020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1BB16A7-5B4A-4181-9F70-0B90BA0D27DD}" type="slidenum">
              <a:rPr lang="ru-RU" smtClean="0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388D8E2-14BC-4679-9B0F-98113260DF3C}" type="datetimeFigureOut">
              <a:rPr lang="ru-RU" smtClean="0">
                <a:solidFill>
                  <a:srgbClr val="1F497D"/>
                </a:solidFill>
              </a:rPr>
              <a:pPr>
                <a:defRPr/>
              </a:pPr>
              <a:t>27.02.2020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F0E5E3A3-9261-42B7-A714-74FC3F40954D}" type="slidenum">
              <a:rPr lang="ru-RU" smtClean="0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01C305B-7350-46F1-9761-EB1B2801B2D5}" type="datetimeFigureOut">
              <a:rPr lang="ru-RU" smtClean="0">
                <a:solidFill>
                  <a:srgbClr val="1F497D"/>
                </a:solidFill>
              </a:rPr>
              <a:pPr>
                <a:defRPr/>
              </a:pPr>
              <a:t>27.02.2020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FF52DC4-E212-4B4A-B480-6B9C57AED2E0}" type="slidenum">
              <a:rPr lang="ru-RU" smtClean="0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C2C14C2-09C3-4727-AF85-6F87FA47FF20}" type="datetimeFigureOut">
              <a:rPr lang="ru-RU" smtClean="0">
                <a:solidFill>
                  <a:srgbClr val="1F497D"/>
                </a:solidFill>
              </a:rPr>
              <a:pPr>
                <a:defRPr/>
              </a:pPr>
              <a:t>27.02.2020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EB06110-515C-4CFA-B35D-A9A70BED551C}" type="slidenum">
              <a:rPr lang="ru-RU" smtClean="0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BBA9561-B270-4061-80ED-41AFC6B8A9E2}" type="datetimeFigureOut">
              <a:rPr lang="ru-RU" smtClean="0">
                <a:solidFill>
                  <a:srgbClr val="1F497D"/>
                </a:solidFill>
              </a:rPr>
              <a:pPr>
                <a:defRPr/>
              </a:pPr>
              <a:t>27.02.2020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0CCCC47-E080-4A4D-AA1B-DC7EDFF4D8AC}" type="slidenum">
              <a:rPr lang="ru-RU" smtClean="0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7215F19-E504-49C8-A5C5-D6D9672108BC}" type="datetimeFigureOut">
              <a:rPr lang="ru-RU" smtClean="0">
                <a:solidFill>
                  <a:srgbClr val="1F497D"/>
                </a:solidFill>
              </a:rPr>
              <a:pPr>
                <a:defRPr/>
              </a:pPr>
              <a:t>27.02.2020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B58FDFF-917E-43F0-B7CB-D5DE73AF4275}" type="slidenum">
              <a:rPr lang="ru-RU" smtClean="0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A3B5C8A-7689-456D-B1F2-70EBDA244DB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A13FC9D-3CF4-4D45-9F26-5B8F107D7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73BE2F0-AC81-44A8-8528-A28CDB551914}" type="datetimeFigureOut">
              <a:rPr lang="ru-RU" smtClean="0">
                <a:solidFill>
                  <a:srgbClr val="1F497D"/>
                </a:solidFill>
              </a:rPr>
              <a:pPr>
                <a:defRPr/>
              </a:pPr>
              <a:t>27.02.2020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C11FE59-A8C5-4850-8A1F-3AC3BD3E7935}" type="slidenum">
              <a:rPr lang="ru-RU" smtClean="0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1963CC9-424E-48C6-845B-B034D3234F07}" type="datetimeFigureOut">
              <a:rPr lang="ru-RU" smtClean="0">
                <a:solidFill>
                  <a:srgbClr val="1F497D"/>
                </a:solidFill>
              </a:rPr>
              <a:pPr>
                <a:defRPr/>
              </a:pPr>
              <a:t>27.02.2020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D838F31-4E49-4AED-9C1C-AA7904D294A8}" type="slidenum">
              <a:rPr lang="ru-RU" smtClean="0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6D52FC3-C914-4BCC-A418-B5EA41CD1836}" type="datetimeFigureOut">
              <a:rPr lang="ru-RU" smtClean="0">
                <a:solidFill>
                  <a:srgbClr val="1F497D"/>
                </a:solidFill>
              </a:rPr>
              <a:pPr>
                <a:defRPr/>
              </a:pPr>
              <a:t>27.02.2020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B265355-9B94-4760-B898-63B47BB996A3}" type="slidenum">
              <a:rPr lang="ru-RU" smtClean="0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fld id="{8CB8021D-FF8C-4DB8-8B68-9EB0F3927D99}" type="datetimeFigureOut">
              <a:rPr lang="ru-RU" smtClean="0">
                <a:solidFill>
                  <a:srgbClr val="1F497D"/>
                </a:solidFill>
              </a:rPr>
              <a:pPr>
                <a:defRPr/>
              </a:pPr>
              <a:t>27.02.2020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5D11CF0-893F-4F5F-99A7-35FA166633E8}" type="slidenum">
              <a:rPr lang="ru-RU" smtClean="0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D6BB4-B3D3-46AB-B695-04E7B84A5593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27.02.2020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03736-CFC0-4E90-8130-E3A59232FC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9957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3B5C8A-7689-456D-B1F2-70EBDA244DB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13FC9D-3CF4-4D45-9F26-5B8F107D7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3B5C8A-7689-456D-B1F2-70EBDA244DB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13FC9D-3CF4-4D45-9F26-5B8F107D7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3B5C8A-7689-456D-B1F2-70EBDA244DB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13FC9D-3CF4-4D45-9F26-5B8F107D7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A3B5C8A-7689-456D-B1F2-70EBDA244DB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13FC9D-3CF4-4D45-9F26-5B8F107D7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3B5C8A-7689-456D-B1F2-70EBDA244DB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13FC9D-3CF4-4D45-9F26-5B8F107D7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3B5C8A-7689-456D-B1F2-70EBDA244DB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13FC9D-3CF4-4D45-9F26-5B8F107D79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A3B5C8A-7689-456D-B1F2-70EBDA244DB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A13FC9D-3CF4-4D45-9F26-5B8F107D7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8367BCA-460A-42B3-9E90-75F8831A0616}" type="datetimeFigureOut">
              <a:rPr lang="ru-RU" smtClean="0">
                <a:solidFill>
                  <a:srgbClr val="1F497D"/>
                </a:solidFill>
              </a:rPr>
              <a:pPr>
                <a:defRPr/>
              </a:pPr>
              <a:t>27.02.2020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092D1E0-AA2E-4474-B562-75D0F2024EEF}" type="slidenum">
              <a:rPr lang="ru-RU" smtClean="0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8367BCA-460A-42B3-9E90-75F8831A0616}" type="datetimeFigureOut">
              <a:rPr lang="ru-RU" smtClean="0">
                <a:solidFill>
                  <a:srgbClr val="1F497D"/>
                </a:solidFill>
              </a:rPr>
              <a:pPr>
                <a:defRPr/>
              </a:pPr>
              <a:t>27.02.2020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092D1E0-AA2E-4474-B562-75D0F2024EEF}" type="slidenum">
              <a:rPr lang="ru-RU" smtClean="0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file:///C:\WIN98\&#1056;&#1072;&#1073;&#1086;&#1095;&#1080;&#1081;%20&#1089;&#1090;&#1086;&#1083;\&#1075;&#1077;&#1088;&#1073;%20&#1091;&#1083;&#1072;&#1075;&#1072;&#1085;.jp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27584" y="2205038"/>
            <a:ext cx="8316416" cy="1944687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tx1"/>
                </a:solidFill>
                <a:latin typeface="+mn-lt"/>
                <a:cs typeface="Simplified Arabic" pitchFamily="18" charset="-78"/>
              </a:rPr>
              <a:t>Бюджет    муниципального    образования </a:t>
            </a:r>
            <a:br>
              <a:rPr lang="ru-RU" sz="3200" b="1" i="1" dirty="0" smtClean="0">
                <a:solidFill>
                  <a:schemeClr val="tx1"/>
                </a:solidFill>
                <a:latin typeface="+mn-lt"/>
                <a:cs typeface="Simplified Arabic" pitchFamily="18" charset="-78"/>
              </a:rPr>
            </a:br>
            <a:r>
              <a:rPr lang="ru-RU" sz="3200" b="1" i="1" dirty="0" smtClean="0">
                <a:solidFill>
                  <a:schemeClr val="tx1"/>
                </a:solidFill>
                <a:latin typeface="+mn-lt"/>
                <a:cs typeface="Simplified Arabic" pitchFamily="18" charset="-78"/>
              </a:rPr>
              <a:t>«Улаганский    район» </a:t>
            </a:r>
            <a:br>
              <a:rPr lang="ru-RU" sz="3200" b="1" i="1" dirty="0" smtClean="0">
                <a:solidFill>
                  <a:schemeClr val="tx1"/>
                </a:solidFill>
                <a:latin typeface="+mn-lt"/>
                <a:cs typeface="Simplified Arabic" pitchFamily="18" charset="-78"/>
              </a:rPr>
            </a:br>
            <a:r>
              <a:rPr lang="ru-RU" sz="3200" b="1" i="1" dirty="0" smtClean="0">
                <a:solidFill>
                  <a:schemeClr val="tx1"/>
                </a:solidFill>
                <a:latin typeface="+mn-lt"/>
                <a:cs typeface="Simplified Arabic" pitchFamily="18" charset="-78"/>
              </a:rPr>
              <a:t>на   </a:t>
            </a:r>
            <a:r>
              <a:rPr lang="ru-RU" sz="3200" b="1" i="1" dirty="0" smtClean="0">
                <a:solidFill>
                  <a:schemeClr val="tx1"/>
                </a:solidFill>
                <a:latin typeface="+mn-lt"/>
                <a:cs typeface="Simplified Arabic" pitchFamily="18" charset="-78"/>
              </a:rPr>
              <a:t>2020   </a:t>
            </a:r>
            <a:r>
              <a:rPr lang="ru-RU" sz="3200" b="1" i="1" dirty="0" smtClean="0">
                <a:solidFill>
                  <a:schemeClr val="tx1"/>
                </a:solidFill>
                <a:latin typeface="+mn-lt"/>
                <a:cs typeface="Simplified Arabic" pitchFamily="18" charset="-78"/>
              </a:rPr>
              <a:t>год   и   на   плановый   период   </a:t>
            </a:r>
            <a:r>
              <a:rPr lang="ru-RU" sz="3200" b="1" i="1" dirty="0" smtClean="0">
                <a:solidFill>
                  <a:schemeClr val="tx1"/>
                </a:solidFill>
                <a:latin typeface="+mn-lt"/>
                <a:cs typeface="Simplified Arabic" pitchFamily="18" charset="-78"/>
              </a:rPr>
              <a:t>2021   </a:t>
            </a:r>
            <a:r>
              <a:rPr lang="ru-RU" sz="3200" b="1" i="1" dirty="0" smtClean="0">
                <a:solidFill>
                  <a:schemeClr val="tx1"/>
                </a:solidFill>
                <a:latin typeface="+mn-lt"/>
                <a:cs typeface="Simplified Arabic" pitchFamily="18" charset="-78"/>
              </a:rPr>
              <a:t>и   </a:t>
            </a:r>
            <a:r>
              <a:rPr lang="ru-RU" sz="3200" b="1" i="1" dirty="0" smtClean="0">
                <a:solidFill>
                  <a:schemeClr val="tx1"/>
                </a:solidFill>
                <a:latin typeface="+mn-lt"/>
                <a:cs typeface="Simplified Arabic" pitchFamily="18" charset="-78"/>
              </a:rPr>
              <a:t>2022   </a:t>
            </a:r>
            <a:r>
              <a:rPr lang="ru-RU" sz="3200" b="1" i="1" dirty="0" smtClean="0">
                <a:solidFill>
                  <a:schemeClr val="tx1"/>
                </a:solidFill>
                <a:latin typeface="+mn-lt"/>
                <a:cs typeface="Simplified Arabic" pitchFamily="18" charset="-78"/>
              </a:rPr>
              <a:t>годов</a:t>
            </a:r>
            <a:endParaRPr lang="ru-RU" sz="3200" b="1" i="1" dirty="0">
              <a:solidFill>
                <a:schemeClr val="tx1"/>
              </a:solidFill>
              <a:latin typeface="+mn-lt"/>
              <a:cs typeface="Simplified Arabic" pitchFamily="18" charset="-7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187624" y="5229225"/>
            <a:ext cx="7956376" cy="1008063"/>
          </a:xfrm>
        </p:spPr>
        <p:txBody>
          <a:bodyPr>
            <a:normAutofit fontScale="92500" lnSpcReduction="20000"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smtClean="0">
                <a:solidFill>
                  <a:schemeClr val="tx1"/>
                </a:solidFill>
              </a:rPr>
              <a:t>БЮДЖЕТ ДЛЯ ГРАЖДАН</a:t>
            </a:r>
            <a:endParaRPr lang="ru-RU" sz="4400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24716492"/>
              </p:ext>
            </p:extLst>
          </p:nvPr>
        </p:nvGraphicFramePr>
        <p:xfrm>
          <a:off x="1519054" y="243488"/>
          <a:ext cx="6012180" cy="10972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48890"/>
                <a:gridCol w="1062990"/>
                <a:gridCol w="2400300"/>
              </a:tblGrid>
              <a:tr h="1008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АДМИНИСТРАЦИЯ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МУНИЦИПАЛЬНОГО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ОБРАЗОВАНИЯ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«УЛАГАНСКИЙ РАЙОН»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АЛТАЙ РЕСПУБЛИКАНЫН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«УЛАГАН АЙМАК»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МУНИЦИПАЛ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ТОЗОМОЛИНИН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АДМИНИСТРАЦИЯЗЫ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 descr="C:\WIN98\Рабочий стол\герб улаган.jpg"/>
          <p:cNvPicPr>
            <a:picLocks noChangeAspect="1" noChangeArrowheads="1"/>
          </p:cNvPicPr>
          <p:nvPr/>
        </p:nvPicPr>
        <p:blipFill>
          <a:blip r:embed="rId3" r:link="rId4" cstate="print">
            <a:lum bright="16000" contrast="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0648"/>
            <a:ext cx="1120411" cy="1092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437112"/>
            <a:ext cx="333010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0592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dirty="0"/>
              <a:t>Прогноз поступления налоговых и неналоговых доходов в бюджет МО «Улаганский район</a:t>
            </a:r>
            <a:r>
              <a:rPr lang="ru-RU" sz="2400" b="1" i="1" dirty="0" smtClean="0"/>
              <a:t>» </a:t>
            </a:r>
            <a:r>
              <a:rPr lang="ru-RU" sz="2400" b="1" i="1" dirty="0" smtClean="0"/>
              <a:t>2020 </a:t>
            </a:r>
            <a:r>
              <a:rPr lang="ru-RU" sz="2400" b="1" i="1" dirty="0" smtClean="0"/>
              <a:t>года(тыс</a:t>
            </a:r>
            <a:r>
              <a:rPr lang="ru-RU" sz="2400" b="1" i="1" dirty="0"/>
              <a:t>. руб.)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0804273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641373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/>
              <a:t>Структура расходов бюджета МО «Улаганский район» на </a:t>
            </a:r>
            <a:r>
              <a:rPr lang="ru-RU" sz="2400" b="1" i="1" dirty="0" smtClean="0"/>
              <a:t>2020 </a:t>
            </a:r>
            <a:r>
              <a:rPr lang="ru-RU" sz="2400" b="1" i="1" dirty="0" smtClean="0"/>
              <a:t>год на социальную сферу</a:t>
            </a:r>
            <a:endParaRPr lang="ru-RU" sz="2400" b="1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80082594"/>
              </p:ext>
            </p:extLst>
          </p:nvPr>
        </p:nvGraphicFramePr>
        <p:xfrm>
          <a:off x="179512" y="1844824"/>
          <a:ext cx="878497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18034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/>
              <a:t>Структура прогнозных показателей налоговых и неналоговых доходов бюджет МО «Улаганский район» на </a:t>
            </a:r>
            <a:r>
              <a:rPr lang="ru-RU" sz="2400" b="1" dirty="0" smtClean="0"/>
              <a:t>2020 </a:t>
            </a:r>
            <a:r>
              <a:rPr lang="ru-RU" sz="2400" b="1" dirty="0"/>
              <a:t>год (</a:t>
            </a:r>
            <a:r>
              <a:rPr lang="ru-RU" sz="1400" b="1" dirty="0"/>
              <a:t>В ТЫС.РУБ</a:t>
            </a:r>
            <a:r>
              <a:rPr lang="ru-RU" sz="2400" b="1" dirty="0" smtClean="0"/>
              <a:t>.)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21846812"/>
              </p:ext>
            </p:extLst>
          </p:nvPr>
        </p:nvGraphicFramePr>
        <p:xfrm>
          <a:off x="251520" y="1196752"/>
          <a:ext cx="864096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070755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>
                <a:latin typeface="Times New Roman"/>
                <a:ea typeface="Calibri"/>
                <a:cs typeface="Times New Roman"/>
              </a:rPr>
              <a:t>Программные расходы бюджета </a:t>
            </a:r>
            <a:r>
              <a:rPr lang="ru-RU" sz="4000" dirty="0">
                <a:ea typeface="Calibri"/>
                <a:cs typeface="Times New Roman"/>
              </a:rPr>
              <a:t/>
            </a:r>
            <a:br>
              <a:rPr lang="ru-RU" sz="40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4497363"/>
          </a:xfr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sz="1900" dirty="0" smtClean="0">
                <a:latin typeface="Times New Roman"/>
                <a:ea typeface="Times New Roman"/>
              </a:rPr>
              <a:t>       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19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9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      Бюджет </a:t>
            </a:r>
            <a:r>
              <a:rPr lang="ru-RU" sz="1900" dirty="0">
                <a:solidFill>
                  <a:srgbClr val="002060"/>
                </a:solidFill>
                <a:latin typeface="Times New Roman"/>
                <a:ea typeface="Times New Roman"/>
              </a:rPr>
              <a:t>МО «Улаганский район» сформирован </a:t>
            </a:r>
            <a:r>
              <a:rPr lang="ru-RU" sz="19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на трехлетний период </a:t>
            </a:r>
            <a:r>
              <a:rPr lang="ru-RU" sz="1900" dirty="0">
                <a:solidFill>
                  <a:srgbClr val="002060"/>
                </a:solidFill>
                <a:latin typeface="Times New Roman"/>
                <a:ea typeface="Times New Roman"/>
              </a:rPr>
              <a:t>– на </a:t>
            </a:r>
            <a:r>
              <a:rPr lang="ru-RU" sz="19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2020-2022 </a:t>
            </a:r>
            <a:r>
              <a:rPr lang="ru-RU" sz="19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годы </a:t>
            </a:r>
            <a:r>
              <a:rPr lang="ru-RU" sz="1900" dirty="0">
                <a:solidFill>
                  <a:srgbClr val="002060"/>
                </a:solidFill>
                <a:latin typeface="Times New Roman"/>
                <a:ea typeface="Times New Roman"/>
              </a:rPr>
              <a:t>в соответствии с решениями принятыми на уровне Российской Федерации и  Республики </a:t>
            </a:r>
            <a:r>
              <a:rPr lang="ru-RU" sz="19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Алтай.</a:t>
            </a:r>
            <a:endParaRPr lang="ru-RU" sz="19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9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       Бюджетная </a:t>
            </a:r>
            <a:r>
              <a:rPr lang="ru-RU" sz="1900" dirty="0">
                <a:solidFill>
                  <a:srgbClr val="002060"/>
                </a:solidFill>
                <a:latin typeface="Times New Roman"/>
                <a:ea typeface="Times New Roman"/>
              </a:rPr>
              <a:t>политика МО «Улаганский район» направлена на обеспечение сбалансированности и устойчивости местного бюджета, совершенствование программно-целевого принципа планирования и его исполнения.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19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       Проект  </a:t>
            </a:r>
            <a:r>
              <a:rPr lang="ru-RU" sz="1900" dirty="0">
                <a:solidFill>
                  <a:srgbClr val="002060"/>
                </a:solidFill>
                <a:latin typeface="Times New Roman"/>
                <a:ea typeface="Times New Roman"/>
              </a:rPr>
              <a:t>бюджета МО «Улаганский район»  на </a:t>
            </a:r>
            <a:r>
              <a:rPr lang="ru-RU" sz="19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2020 </a:t>
            </a:r>
            <a:r>
              <a:rPr lang="ru-RU" sz="1900" dirty="0">
                <a:solidFill>
                  <a:srgbClr val="002060"/>
                </a:solidFill>
                <a:latin typeface="Times New Roman"/>
                <a:ea typeface="Times New Roman"/>
              </a:rPr>
              <a:t>год сформирован на основе 4 муниципальных программ, что направлено на повышение эффективности использования бюджетных средств и прозрачности (открытости) бюджета и бюджетного процесса</a:t>
            </a:r>
          </a:p>
          <a:p>
            <a:pPr indent="0" algn="just">
              <a:spcAft>
                <a:spcPts val="0"/>
              </a:spcAft>
              <a:buNone/>
            </a:pPr>
            <a:endParaRPr lang="ru-RU" sz="1900" dirty="0">
              <a:latin typeface="Times New Roman"/>
              <a:ea typeface="Times New Roman"/>
            </a:endParaRPr>
          </a:p>
          <a:p>
            <a:pPr marL="0" indent="0" algn="just">
              <a:buNone/>
            </a:pPr>
            <a:r>
              <a:rPr lang="ru-RU" sz="1900" dirty="0" smtClean="0">
                <a:latin typeface="Times New Roman"/>
                <a:ea typeface="Times New Roman"/>
              </a:rPr>
              <a:t>           </a:t>
            </a:r>
            <a:endParaRPr lang="ru-RU" sz="1900" dirty="0"/>
          </a:p>
        </p:txBody>
      </p:sp>
    </p:spTree>
    <p:extLst>
      <p:ext uri="{BB962C8B-B14F-4D97-AF65-F5344CB8AC3E}">
        <p14:creationId xmlns="" xmlns:p14="http://schemas.microsoft.com/office/powerpoint/2010/main" val="266329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Times New Roman"/>
                <a:ea typeface="Calibri"/>
                <a:cs typeface="Times New Roman"/>
              </a:rPr>
              <a:t>Структура муниципальных программ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54461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4 муниципальные программы 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11 подпрограмм 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627784" y="1059136"/>
            <a:ext cx="4248472" cy="432048"/>
          </a:xfrm>
          <a:prstGeom prst="roundRect">
            <a:avLst/>
          </a:prstGeom>
          <a:solidFill>
            <a:srgbClr val="FF0000"/>
          </a:solidFill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Программный бюджет</a:t>
            </a:r>
            <a:endParaRPr lang="ru-RU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7544" y="1988840"/>
            <a:ext cx="1944216" cy="936104"/>
          </a:xfrm>
          <a:prstGeom prst="roundRect">
            <a:avLst/>
          </a:prstGeom>
          <a:solidFill>
            <a:srgbClr val="25FF88"/>
          </a:solidFill>
          <a:ln w="19050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+mj-lt"/>
              </a:rPr>
              <a:t>Экономическое развитие МО «Улаганский район»</a:t>
            </a:r>
            <a:endParaRPr lang="ru-RU" sz="1200" b="1" dirty="0">
              <a:latin typeface="+mj-lt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627784" y="1988840"/>
            <a:ext cx="1872207" cy="936104"/>
          </a:xfrm>
          <a:prstGeom prst="roundRect">
            <a:avLst/>
          </a:prstGeom>
          <a:solidFill>
            <a:srgbClr val="25FF88"/>
          </a:solidFill>
          <a:ln w="19050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Calibri"/>
                <a:ea typeface="Calibri"/>
                <a:cs typeface="Times New Roman"/>
              </a:rPr>
              <a:t>Социальное развитие МО «Улаганский район»</a:t>
            </a:r>
            <a:endParaRPr lang="ru-RU" sz="12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16016" y="1995002"/>
            <a:ext cx="1884543" cy="929942"/>
          </a:xfrm>
          <a:prstGeom prst="roundRect">
            <a:avLst/>
          </a:prstGeom>
          <a:solidFill>
            <a:srgbClr val="25FF88"/>
          </a:solidFill>
          <a:ln w="19050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Calibri"/>
                <a:ea typeface="Calibri"/>
                <a:cs typeface="Times New Roman"/>
              </a:rPr>
              <a:t>Управление муниципальным и финансовым имуществом МО «Улаганский район»</a:t>
            </a:r>
            <a:endParaRPr lang="ru-RU" sz="12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17081" y="1988840"/>
            <a:ext cx="1800200" cy="936104"/>
          </a:xfrm>
          <a:prstGeom prst="roundRect">
            <a:avLst/>
          </a:prstGeom>
          <a:solidFill>
            <a:srgbClr val="25FF88"/>
          </a:solidFill>
          <a:ln w="19050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Calibri"/>
                <a:ea typeface="Calibri"/>
                <a:cs typeface="Times New Roman"/>
              </a:rPr>
              <a:t>Повышение эффективности систем жизнеобеспечения МО «Улаганский район»</a:t>
            </a:r>
            <a:endParaRPr lang="ru-RU" sz="12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99591" y="3356992"/>
            <a:ext cx="1512167" cy="864096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Calibri"/>
                <a:ea typeface="Calibri"/>
                <a:cs typeface="Times New Roman"/>
              </a:rPr>
              <a:t>Развитие малого и среднего </a:t>
            </a:r>
            <a:r>
              <a:rPr lang="ru-RU" sz="1200" dirty="0" smtClean="0">
                <a:latin typeface="Calibri"/>
                <a:ea typeface="Calibri"/>
                <a:cs typeface="Times New Roman"/>
              </a:rPr>
              <a:t>предприниматель-</a:t>
            </a:r>
            <a:r>
              <a:rPr lang="ru-RU" sz="1200" dirty="0" err="1" smtClean="0">
                <a:latin typeface="Calibri"/>
                <a:ea typeface="Calibri"/>
                <a:cs typeface="Times New Roman"/>
              </a:rPr>
              <a:t>ства</a:t>
            </a:r>
            <a:endParaRPr lang="ru-RU" sz="12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906972" y="4437113"/>
            <a:ext cx="1504787" cy="981730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Calibri"/>
                <a:ea typeface="Calibri"/>
                <a:cs typeface="Times New Roman"/>
              </a:rPr>
              <a:t>Развитие инвестиционного и имиджевого потенциала</a:t>
            </a:r>
            <a:endParaRPr lang="ru-RU" sz="12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192993" y="3104964"/>
            <a:ext cx="1335599" cy="504056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Calibri"/>
                <a:ea typeface="Calibri"/>
                <a:cs typeface="Times New Roman"/>
              </a:rPr>
              <a:t>Развитие культуры</a:t>
            </a:r>
            <a:endParaRPr lang="ru-RU" sz="1200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192993" y="3789040"/>
            <a:ext cx="1335599" cy="720080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Calibri"/>
                <a:ea typeface="Calibri"/>
                <a:cs typeface="Times New Roman"/>
              </a:rPr>
              <a:t>Развитие физической культуры и спорта</a:t>
            </a:r>
            <a:endParaRPr lang="ru-RU" sz="12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232449" y="4653136"/>
            <a:ext cx="1296144" cy="720080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Calibri"/>
                <a:ea typeface="Calibri"/>
                <a:cs typeface="Times New Roman"/>
              </a:rPr>
              <a:t>Развитие образования</a:t>
            </a:r>
            <a:endParaRPr lang="ru-RU" sz="1200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203847" y="5517232"/>
            <a:ext cx="1324746" cy="936104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Calibri"/>
                <a:ea typeface="Calibri"/>
                <a:cs typeface="Times New Roman"/>
              </a:rPr>
              <a:t>Развитие системы социальной поддержки населения</a:t>
            </a:r>
            <a:endParaRPr lang="ru-RU" sz="1200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148064" y="3068959"/>
            <a:ext cx="1512167" cy="1008113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Calibri"/>
                <a:ea typeface="Calibri"/>
                <a:cs typeface="Times New Roman"/>
              </a:rPr>
              <a:t>Повышение качества управления </a:t>
            </a:r>
            <a:r>
              <a:rPr lang="ru-RU" sz="1200" dirty="0" smtClean="0">
                <a:latin typeface="Calibri"/>
                <a:ea typeface="Calibri"/>
                <a:cs typeface="Times New Roman"/>
              </a:rPr>
              <a:t>муниципальными </a:t>
            </a:r>
            <a:r>
              <a:rPr lang="ru-RU" sz="1200" dirty="0">
                <a:latin typeface="Calibri"/>
                <a:ea typeface="Calibri"/>
                <a:cs typeface="Times New Roman"/>
              </a:rPr>
              <a:t>финансами</a:t>
            </a:r>
            <a:endParaRPr lang="ru-RU" sz="1200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232406" y="4468432"/>
            <a:ext cx="1427825" cy="1048799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Calibri"/>
                <a:ea typeface="Calibri"/>
                <a:cs typeface="Times New Roman"/>
              </a:rPr>
              <a:t>Повышение качества управления муниципальным имуществом</a:t>
            </a:r>
            <a:endParaRPr lang="ru-RU" sz="1200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084407" y="3068959"/>
            <a:ext cx="1631535" cy="864095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Calibri"/>
                <a:ea typeface="Calibri"/>
                <a:cs typeface="Times New Roman"/>
              </a:rPr>
              <a:t>Развитие жилищно-коммунального комплекса</a:t>
            </a:r>
            <a:endParaRPr lang="ru-RU" sz="1200" dirty="0"/>
          </a:p>
        </p:txBody>
      </p:sp>
      <p:sp>
        <p:nvSpPr>
          <p:cNvPr id="1024" name="Скругленный прямоугольник 1023"/>
          <p:cNvSpPr/>
          <p:nvPr/>
        </p:nvSpPr>
        <p:spPr>
          <a:xfrm>
            <a:off x="7105113" y="4077072"/>
            <a:ext cx="1610830" cy="850906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Calibri"/>
                <a:ea typeface="Calibri"/>
                <a:cs typeface="Times New Roman"/>
              </a:rPr>
              <a:t>Обеспечение безопасной жизнедеятельности населения</a:t>
            </a:r>
            <a:endParaRPr lang="ru-RU" sz="1200" dirty="0"/>
          </a:p>
        </p:txBody>
      </p:sp>
      <p:sp>
        <p:nvSpPr>
          <p:cNvPr id="1025" name="Скругленный прямоугольник 1024"/>
          <p:cNvSpPr/>
          <p:nvPr/>
        </p:nvSpPr>
        <p:spPr>
          <a:xfrm>
            <a:off x="7131767" y="5157192"/>
            <a:ext cx="1584176" cy="720080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Calibri"/>
                <a:ea typeface="Calibri"/>
                <a:cs typeface="Times New Roman"/>
              </a:rPr>
              <a:t>Развитие дорожно-транспортной системы</a:t>
            </a:r>
            <a:endParaRPr lang="ru-RU" sz="1200" dirty="0"/>
          </a:p>
        </p:txBody>
      </p:sp>
      <p:cxnSp>
        <p:nvCxnSpPr>
          <p:cNvPr id="1031" name="Прямая соединительная линия 1030"/>
          <p:cNvCxnSpPr/>
          <p:nvPr/>
        </p:nvCxnSpPr>
        <p:spPr>
          <a:xfrm>
            <a:off x="2915816" y="2924944"/>
            <a:ext cx="0" cy="295232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Прямая соединительная линия 1032"/>
          <p:cNvCxnSpPr/>
          <p:nvPr/>
        </p:nvCxnSpPr>
        <p:spPr>
          <a:xfrm>
            <a:off x="2915816" y="5877272"/>
            <a:ext cx="28803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Прямая соединительная линия 1034"/>
          <p:cNvCxnSpPr/>
          <p:nvPr/>
        </p:nvCxnSpPr>
        <p:spPr>
          <a:xfrm>
            <a:off x="2915816" y="4992831"/>
            <a:ext cx="28803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Прямая соединительная линия 1036"/>
          <p:cNvCxnSpPr/>
          <p:nvPr/>
        </p:nvCxnSpPr>
        <p:spPr>
          <a:xfrm>
            <a:off x="2915816" y="4077072"/>
            <a:ext cx="27717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Прямая соединительная линия 1038"/>
          <p:cNvCxnSpPr/>
          <p:nvPr/>
        </p:nvCxnSpPr>
        <p:spPr>
          <a:xfrm>
            <a:off x="2915816" y="3356992"/>
            <a:ext cx="27717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Прямая соединительная линия 1040"/>
          <p:cNvCxnSpPr/>
          <p:nvPr/>
        </p:nvCxnSpPr>
        <p:spPr>
          <a:xfrm>
            <a:off x="611560" y="3510254"/>
            <a:ext cx="28803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Прямая соединительная линия 1042"/>
          <p:cNvCxnSpPr/>
          <p:nvPr/>
        </p:nvCxnSpPr>
        <p:spPr>
          <a:xfrm>
            <a:off x="611560" y="2924944"/>
            <a:ext cx="0" cy="200303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Прямая соединительная линия 1044"/>
          <p:cNvCxnSpPr>
            <a:endCxn id="24" idx="1"/>
          </p:cNvCxnSpPr>
          <p:nvPr/>
        </p:nvCxnSpPr>
        <p:spPr>
          <a:xfrm>
            <a:off x="615498" y="4927978"/>
            <a:ext cx="29147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Прямая соединительная линия 1046"/>
          <p:cNvCxnSpPr/>
          <p:nvPr/>
        </p:nvCxnSpPr>
        <p:spPr>
          <a:xfrm>
            <a:off x="4860032" y="2924944"/>
            <a:ext cx="0" cy="206788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0" name="Прямая соединительная линия 1049"/>
          <p:cNvCxnSpPr/>
          <p:nvPr/>
        </p:nvCxnSpPr>
        <p:spPr>
          <a:xfrm>
            <a:off x="4860032" y="3609020"/>
            <a:ext cx="28803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2" name="Прямая соединительная линия 1051"/>
          <p:cNvCxnSpPr>
            <a:endCxn id="30" idx="1"/>
          </p:cNvCxnSpPr>
          <p:nvPr/>
        </p:nvCxnSpPr>
        <p:spPr>
          <a:xfrm>
            <a:off x="4860032" y="4992831"/>
            <a:ext cx="372374" cy="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4" name="Прямая соединительная линия 1053"/>
          <p:cNvCxnSpPr/>
          <p:nvPr/>
        </p:nvCxnSpPr>
        <p:spPr>
          <a:xfrm>
            <a:off x="6948264" y="2924944"/>
            <a:ext cx="0" cy="2493899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8" name="Прямая соединительная линия 1057"/>
          <p:cNvCxnSpPr/>
          <p:nvPr/>
        </p:nvCxnSpPr>
        <p:spPr>
          <a:xfrm>
            <a:off x="6948264" y="5418843"/>
            <a:ext cx="156849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0" name="Прямая соединительная линия 1059"/>
          <p:cNvCxnSpPr>
            <a:endCxn id="1024" idx="1"/>
          </p:cNvCxnSpPr>
          <p:nvPr/>
        </p:nvCxnSpPr>
        <p:spPr>
          <a:xfrm>
            <a:off x="6948264" y="4502525"/>
            <a:ext cx="156849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6" name="Прямая соединительная линия 1065"/>
          <p:cNvCxnSpPr>
            <a:endCxn id="31" idx="1"/>
          </p:cNvCxnSpPr>
          <p:nvPr/>
        </p:nvCxnSpPr>
        <p:spPr>
          <a:xfrm flipV="1">
            <a:off x="6948264" y="3501007"/>
            <a:ext cx="136143" cy="924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8" name="Прямая соединительная линия 1067"/>
          <p:cNvCxnSpPr/>
          <p:nvPr/>
        </p:nvCxnSpPr>
        <p:spPr>
          <a:xfrm>
            <a:off x="1457653" y="1844824"/>
            <a:ext cx="608467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0" name="Прямая соединительная линия 1069"/>
          <p:cNvCxnSpPr>
            <a:endCxn id="19" idx="0"/>
          </p:cNvCxnSpPr>
          <p:nvPr/>
        </p:nvCxnSpPr>
        <p:spPr>
          <a:xfrm>
            <a:off x="1439652" y="1844824"/>
            <a:ext cx="0" cy="14401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2" name="Прямая соединительная линия 1071"/>
          <p:cNvCxnSpPr>
            <a:endCxn id="20" idx="0"/>
          </p:cNvCxnSpPr>
          <p:nvPr/>
        </p:nvCxnSpPr>
        <p:spPr>
          <a:xfrm>
            <a:off x="3563887" y="1844824"/>
            <a:ext cx="1" cy="14401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4" name="Прямая соединительная линия 1073"/>
          <p:cNvCxnSpPr>
            <a:endCxn id="21" idx="0"/>
          </p:cNvCxnSpPr>
          <p:nvPr/>
        </p:nvCxnSpPr>
        <p:spPr>
          <a:xfrm>
            <a:off x="5658287" y="1844824"/>
            <a:ext cx="1" cy="15017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6" name="Прямая соединительная линия 1075"/>
          <p:cNvCxnSpPr/>
          <p:nvPr/>
        </p:nvCxnSpPr>
        <p:spPr>
          <a:xfrm>
            <a:off x="7542329" y="1844824"/>
            <a:ext cx="0" cy="14401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8" name="Прямая соединительная линия 1077"/>
          <p:cNvCxnSpPr/>
          <p:nvPr/>
        </p:nvCxnSpPr>
        <p:spPr>
          <a:xfrm>
            <a:off x="4716016" y="1491184"/>
            <a:ext cx="0" cy="35364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0359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35280" cy="1152128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в районный  бюджет от других бюджетов бюджетной системы Российской Федерации на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4464496"/>
          </a:xfrm>
        </p:spPr>
        <p:txBody>
          <a:bodyPr>
            <a:normAutofit fontScale="40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- Дотации бюджетам муниципальных районов на выравнивание бюджетной обеспеченности в сумме </a:t>
            </a:r>
            <a:r>
              <a:rPr lang="ru-RU" b="1" dirty="0" smtClean="0">
                <a:solidFill>
                  <a:schemeClr val="tx1"/>
                </a:solidFill>
              </a:rPr>
              <a:t>241 308,9 </a:t>
            </a:r>
            <a:r>
              <a:rPr lang="ru-RU" b="1" dirty="0" smtClean="0">
                <a:solidFill>
                  <a:schemeClr val="tx1"/>
                </a:solidFill>
              </a:rPr>
              <a:t>тыс. рублей;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-  </a:t>
            </a:r>
            <a:r>
              <a:rPr lang="ru-RU" b="1" dirty="0" smtClean="0">
                <a:solidFill>
                  <a:schemeClr val="tx1"/>
                </a:solidFill>
              </a:rPr>
              <a:t>Субсидии бюджетам муниципальных образований на обеспечение мероприятий по переселению граждан из аварийного жилищного фонда, в том числе переселению граждан из аварийного жилищного фонда с учетом необходимости развития малоэтажного жилищного строительства, за счет средств </a:t>
            </a:r>
            <a:r>
              <a:rPr lang="ru-RU" b="1" dirty="0" smtClean="0">
                <a:solidFill>
                  <a:schemeClr val="tx1"/>
                </a:solidFill>
              </a:rPr>
              <a:t>бюджетов в </a:t>
            </a:r>
            <a:r>
              <a:rPr lang="ru-RU" b="1" dirty="0" smtClean="0">
                <a:solidFill>
                  <a:schemeClr val="tx1"/>
                </a:solidFill>
              </a:rPr>
              <a:t>сумме   </a:t>
            </a:r>
            <a:r>
              <a:rPr lang="ru-RU" b="1" dirty="0" smtClean="0">
                <a:solidFill>
                  <a:schemeClr val="tx1"/>
                </a:solidFill>
              </a:rPr>
              <a:t>25,0 </a:t>
            </a:r>
            <a:r>
              <a:rPr lang="ru-RU" b="1" dirty="0" smtClean="0">
                <a:solidFill>
                  <a:schemeClr val="tx1"/>
                </a:solidFill>
              </a:rPr>
              <a:t>тыс.рублей;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-  </a:t>
            </a:r>
            <a:r>
              <a:rPr lang="ru-RU" b="1" dirty="0" smtClean="0">
                <a:solidFill>
                  <a:schemeClr val="tx1"/>
                </a:solidFill>
              </a:rPr>
              <a:t>Субсидии бюджетам на создание в общеобразовательных организациях, расположенных в сельской местности, условий для занятий физической культурой и спортом </a:t>
            </a:r>
            <a:r>
              <a:rPr lang="ru-RU" b="1" dirty="0" smtClean="0">
                <a:solidFill>
                  <a:schemeClr val="tx1"/>
                </a:solidFill>
              </a:rPr>
              <a:t>в сумме  2 </a:t>
            </a:r>
            <a:r>
              <a:rPr lang="ru-RU" b="1" dirty="0" smtClean="0">
                <a:solidFill>
                  <a:schemeClr val="tx1"/>
                </a:solidFill>
              </a:rPr>
              <a:t>159,3 </a:t>
            </a:r>
            <a:r>
              <a:rPr lang="ru-RU" b="1" dirty="0" smtClean="0">
                <a:solidFill>
                  <a:schemeClr val="tx1"/>
                </a:solidFill>
              </a:rPr>
              <a:t>тыс.рублей;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- </a:t>
            </a:r>
            <a:r>
              <a:rPr lang="ru-RU" b="1" dirty="0" smtClean="0">
                <a:solidFill>
                  <a:schemeClr val="tx1"/>
                </a:solidFill>
              </a:rPr>
              <a:t>Субсидии бюджетам на обеспечение развития и укрепления материально-технической базы домов культуры в населенных пунктах с числом жителей до 50 тысяч </a:t>
            </a:r>
            <a:r>
              <a:rPr lang="ru-RU" b="1" dirty="0" smtClean="0">
                <a:solidFill>
                  <a:schemeClr val="tx1"/>
                </a:solidFill>
              </a:rPr>
              <a:t>человек в </a:t>
            </a:r>
            <a:r>
              <a:rPr lang="ru-RU" b="1" dirty="0" smtClean="0">
                <a:solidFill>
                  <a:schemeClr val="tx1"/>
                </a:solidFill>
              </a:rPr>
              <a:t>сумме </a:t>
            </a:r>
            <a:r>
              <a:rPr lang="ru-RU" b="1" dirty="0" smtClean="0">
                <a:solidFill>
                  <a:schemeClr val="tx1"/>
                </a:solidFill>
              </a:rPr>
              <a:t>786,4 </a:t>
            </a:r>
            <a:r>
              <a:rPr lang="ru-RU" b="1" dirty="0" smtClean="0">
                <a:solidFill>
                  <a:schemeClr val="tx1"/>
                </a:solidFill>
              </a:rPr>
              <a:t>тыс.рублей;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-  </a:t>
            </a:r>
            <a:r>
              <a:rPr lang="ru-RU" b="1" dirty="0" smtClean="0">
                <a:solidFill>
                  <a:schemeClr val="tx1"/>
                </a:solidFill>
              </a:rPr>
              <a:t>Субсидии бюджетам на реализацию мероприятий по обеспечению жильем молодых </a:t>
            </a:r>
            <a:r>
              <a:rPr lang="ru-RU" b="1" dirty="0" smtClean="0">
                <a:solidFill>
                  <a:schemeClr val="tx1"/>
                </a:solidFill>
              </a:rPr>
              <a:t>семей  3267,40  </a:t>
            </a:r>
            <a:r>
              <a:rPr lang="ru-RU" b="1" dirty="0" smtClean="0">
                <a:solidFill>
                  <a:schemeClr val="tx1"/>
                </a:solidFill>
              </a:rPr>
              <a:t>тыс.рублей</a:t>
            </a:r>
            <a:r>
              <a:rPr lang="ru-RU" b="1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- Субсидии бюджетам муниципальных районов на обеспечение устойчивого развития сельских </a:t>
            </a:r>
            <a:r>
              <a:rPr lang="ru-RU" b="1" dirty="0" smtClean="0">
                <a:solidFill>
                  <a:schemeClr val="tx1"/>
                </a:solidFill>
              </a:rPr>
              <a:t>территорий 34900,40 тыс. рублей;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-  Прочие субсидии бюджетам муниципальных районов в сумме  </a:t>
            </a:r>
            <a:r>
              <a:rPr lang="ru-RU" b="1" dirty="0" smtClean="0">
                <a:solidFill>
                  <a:schemeClr val="tx1"/>
                </a:solidFill>
              </a:rPr>
              <a:t>54049,90 </a:t>
            </a:r>
            <a:r>
              <a:rPr lang="ru-RU" b="1" dirty="0" smtClean="0">
                <a:solidFill>
                  <a:schemeClr val="tx1"/>
                </a:solidFill>
              </a:rPr>
              <a:t>тыс.рублей;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-  Субвенции бюджетам муниципальных районов на выполнение передаваемых полномочий субъектов Российской Федерации в сумме </a:t>
            </a:r>
            <a:r>
              <a:rPr lang="ru-RU" b="1" dirty="0" smtClean="0">
                <a:solidFill>
                  <a:schemeClr val="tx1"/>
                </a:solidFill>
              </a:rPr>
              <a:t>307 216,20 </a:t>
            </a:r>
            <a:r>
              <a:rPr lang="ru-RU" b="1" dirty="0" smtClean="0">
                <a:solidFill>
                  <a:schemeClr val="tx1"/>
                </a:solidFill>
              </a:rPr>
              <a:t>тыс.рублей;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-  Субвенции бюджетам муниципальных районов на компенсацию части платы, взимаемой с родителей (законных представителей) за присмотр и уход за детьми, посещающими образовательные организации, реализующие образовательные программы дошкольного образования в сумме </a:t>
            </a:r>
            <a:r>
              <a:rPr lang="ru-RU" b="1" dirty="0" smtClean="0">
                <a:solidFill>
                  <a:schemeClr val="tx1"/>
                </a:solidFill>
              </a:rPr>
              <a:t>2552,5 </a:t>
            </a:r>
            <a:r>
              <a:rPr lang="ru-RU" b="1" dirty="0" smtClean="0">
                <a:solidFill>
                  <a:schemeClr val="tx1"/>
                </a:solidFill>
              </a:rPr>
              <a:t>тыс.рублей;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- </a:t>
            </a:r>
            <a:r>
              <a:rPr lang="ru-RU" b="1" dirty="0" smtClean="0">
                <a:solidFill>
                  <a:schemeClr val="tx1"/>
                </a:solidFill>
              </a:rPr>
              <a:t>Субвенции бюджетам муниципальных районов на 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 в сумме </a:t>
            </a:r>
            <a:r>
              <a:rPr lang="ru-RU" b="1" dirty="0" smtClean="0">
                <a:solidFill>
                  <a:schemeClr val="tx1"/>
                </a:solidFill>
              </a:rPr>
              <a:t>7,9 </a:t>
            </a:r>
            <a:r>
              <a:rPr lang="ru-RU" b="1" dirty="0" smtClean="0">
                <a:solidFill>
                  <a:schemeClr val="tx1"/>
                </a:solidFill>
              </a:rPr>
              <a:t>тыс. рублей</a:t>
            </a:r>
            <a:r>
              <a:rPr lang="ru-RU" b="1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- Субвенции бюджетам муниципальных районов на проведение Всероссийской переписи населения 2020 </a:t>
            </a:r>
            <a:r>
              <a:rPr lang="ru-RU" b="1" dirty="0" smtClean="0">
                <a:solidFill>
                  <a:schemeClr val="tx1"/>
                </a:solidFill>
              </a:rPr>
              <a:t>года 150,8 тыс.рублей.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sz="2500" b="1" dirty="0" smtClean="0">
                <a:solidFill>
                  <a:schemeClr val="tx1"/>
                </a:solidFill>
              </a:rPr>
              <a:t>При </a:t>
            </a:r>
            <a:r>
              <a:rPr lang="ru-RU" sz="2500" b="1" dirty="0" smtClean="0">
                <a:solidFill>
                  <a:schemeClr val="tx1"/>
                </a:solidFill>
              </a:rPr>
              <a:t>этом проектом не предусмотрен ряд субсидий, которые распределяются между муниципальными образованиями  в течение финансового года по решениям Правительства Республики Алтай</a:t>
            </a:r>
            <a:endParaRPr lang="ru-RU" sz="25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72896" cy="1656184"/>
          </a:xfrm>
        </p:spPr>
        <p:txBody>
          <a:bodyPr>
            <a:normAutofit fontScale="90000"/>
          </a:bodyPr>
          <a:lstStyle/>
          <a:p>
            <a:r>
              <a:rPr lang="ru-RU" sz="2200" b="1" i="1" dirty="0" smtClean="0"/>
              <a:t>Условия Соглашений о мерах по повышению эффективности использования бюджетных средств и увеличению поступлений налоговых и неналоговых доходов бюджетов муниципальных образований (п.4 ст.136 БК РФ)</a:t>
            </a:r>
            <a:endParaRPr lang="ru-RU" sz="22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132856"/>
            <a:ext cx="8712968" cy="4247317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sz="1400" dirty="0"/>
              <a:t>не устанавливать и не исполнять расходные обязательства, не связанные с решением вопросов, отнесенных Конституцией Российской Федерации и Республики Алтай, федеральными законами, законами Республики Алтай к вопросам местного значения;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/>
              <a:t> утвердить план мероприятий по увеличению объема налоговых и неналоговых доходов консолидированного бюджета муниципального образования и принимать меры по его реализации;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/>
              <a:t> не превышать нормативы формирования расходов на оплату труда депутатов, выборных должностных лиц местного самоуправления, осуществляющих свои полномочия на постоянной основе, муниципальных служащих и содержание органов местного самоуправления;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/>
              <a:t> предельный объем муниципального долга не должен превышать </a:t>
            </a:r>
            <a:r>
              <a:rPr lang="ru-RU" sz="1400" dirty="0" smtClean="0"/>
              <a:t>50% </a:t>
            </a:r>
            <a:r>
              <a:rPr lang="ru-RU" sz="1400" dirty="0"/>
              <a:t>утвержденного годового объема доходов бюджета муниципального образования (без учета доходов по дополнительным нормативам отчислений);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/>
              <a:t> дефицит местного бюджета не должен превышать </a:t>
            </a:r>
            <a:r>
              <a:rPr lang="ru-RU" sz="1400" dirty="0" smtClean="0"/>
              <a:t>5% </a:t>
            </a:r>
            <a:r>
              <a:rPr lang="ru-RU" sz="1400" dirty="0"/>
              <a:t>утвержденного общего годового объема доходов местного бюджета (без учета доходов по дополнительным нормативам отчислений);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/>
              <a:t> предельный объем расходов на обслуживание муниципального долга в текущем финансовом году не должен превышать 15 % объема расходов соответствующего бюджета (за исключением объема расходов, которые осуществляются за счет субвенций);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/>
              <a:t> не допускать увеличения численности работников бюджетной сферы и органов местного самоуправления, а также количества муниципальных учреждений и других бюджетополучателей  и др.</a:t>
            </a:r>
          </a:p>
        </p:txBody>
      </p:sp>
    </p:spTree>
    <p:extLst>
      <p:ext uri="{BB962C8B-B14F-4D97-AF65-F5344CB8AC3E}">
        <p14:creationId xmlns="" xmlns:p14="http://schemas.microsoft.com/office/powerpoint/2010/main" val="352859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 descr="C:\Users\сыргалай\Desktop\открытый бюджет 2018\перевал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60648"/>
            <a:ext cx="4768205" cy="3573349"/>
          </a:xfrm>
          <a:prstGeom prst="rect">
            <a:avLst/>
          </a:prstGeom>
          <a:noFill/>
        </p:spPr>
      </p:pic>
      <p:pic>
        <p:nvPicPr>
          <p:cNvPr id="58372" name="Picture 4" descr="C:\Users\сыргалай\Desktop\открытый бюджет 2018\Местные-жители-считают-Улаганский-перевал-священным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212976"/>
            <a:ext cx="4680520" cy="3118396"/>
          </a:xfrm>
          <a:prstGeom prst="rect">
            <a:avLst/>
          </a:prstGeom>
          <a:noFill/>
        </p:spPr>
      </p:pic>
      <p:pic>
        <p:nvPicPr>
          <p:cNvPr id="58370" name="Picture 2" descr="C:\Users\сыргалай\Desktop\открытый бюджет 2018\перевал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980728"/>
            <a:ext cx="4233638" cy="2808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сыргалай\Desktop\открытый бюджет 2018\красные воро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8" cy="6249888"/>
          </a:xfrm>
          <a:prstGeom prst="rect">
            <a:avLst/>
          </a:prstGeom>
          <a:noFill/>
        </p:spPr>
      </p:pic>
      <p:pic>
        <p:nvPicPr>
          <p:cNvPr id="1026" name="Picture 2" descr="C:\Users\сыргалай\Desktop\gotovyy-na-say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804248" y="2492896"/>
            <a:ext cx="1905000" cy="2857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228184" y="5517232"/>
            <a:ext cx="2736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NewRomanPSMT"/>
              </a:rPr>
              <a:t>Владимир Борисович </a:t>
            </a:r>
            <a:r>
              <a:rPr lang="ru-RU" sz="1400" dirty="0" err="1" smtClean="0">
                <a:latin typeface="TimesNewRomanPSMT"/>
              </a:rPr>
              <a:t>Челчушев</a:t>
            </a:r>
            <a:endParaRPr lang="ru-RU" sz="1400" dirty="0">
              <a:latin typeface="TimesNewRomanPSMT"/>
            </a:endParaRPr>
          </a:p>
          <a:p>
            <a:r>
              <a:rPr lang="ru-RU" sz="1400" dirty="0">
                <a:latin typeface="TimesNewRomanPSMT"/>
              </a:rPr>
              <a:t>Глава </a:t>
            </a:r>
            <a:r>
              <a:rPr lang="ru-RU" sz="1400" dirty="0" smtClean="0">
                <a:latin typeface="TimesNewRomanPSMT"/>
              </a:rPr>
              <a:t>МО «Улаганский район» Республики Алтай</a:t>
            </a:r>
            <a:r>
              <a:rPr lang="ru-RU" sz="1400" dirty="0">
                <a:latin typeface="TimesNewRomanPSMT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00284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4" name="Picture 2" descr="C:\Users\сыргалай\Desktop\открытый бюджет 2018\телецкое озеро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068960"/>
            <a:ext cx="8496944" cy="3524735"/>
          </a:xfrm>
          <a:prstGeom prst="rect">
            <a:avLst/>
          </a:prstGeom>
          <a:noFill/>
        </p:spPr>
      </p:pic>
      <p:pic>
        <p:nvPicPr>
          <p:cNvPr id="59396" name="Picture 4" descr="C:\Users\сыргалай\Desktop\открытый бюджет 2018\уч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88640"/>
            <a:ext cx="7200800" cy="3096344"/>
          </a:xfrm>
          <a:prstGeom prst="rect">
            <a:avLst/>
          </a:prstGeom>
          <a:noFill/>
        </p:spPr>
      </p:pic>
      <p:pic>
        <p:nvPicPr>
          <p:cNvPr id="59398" name="Picture 6" descr="C:\Users\сыргалай\Desktop\открытый бюджет 2018\улага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140968"/>
            <a:ext cx="5221212" cy="3463404"/>
          </a:xfrm>
          <a:prstGeom prst="rect">
            <a:avLst/>
          </a:prstGeom>
          <a:noFill/>
        </p:spPr>
      </p:pic>
      <p:pic>
        <p:nvPicPr>
          <p:cNvPr id="59397" name="Picture 5" descr="C:\Users\сыргалай\Desktop\открытый бюджет 2018\ulagan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1" y="188640"/>
            <a:ext cx="4416491" cy="331236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1520" y="2996952"/>
            <a:ext cx="8568952" cy="1200329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</a:rPr>
              <a:t>Улаганский район образован в 1923 году. Районным центром является  село </a:t>
            </a:r>
            <a:r>
              <a:rPr lang="ru-RU" dirty="0" err="1" smtClean="0">
                <a:latin typeface="Times New Roman" pitchFamily="18" charset="0"/>
              </a:rPr>
              <a:t>Улаган</a:t>
            </a:r>
            <a:r>
              <a:rPr lang="ru-RU" dirty="0" smtClean="0">
                <a:latin typeface="Times New Roman" pitchFamily="18" charset="0"/>
              </a:rPr>
              <a:t>, основанное 1 февраля 1963 года. Отдаленность райцентра от г. Горно-Алтайска составляет 420 км. Междугороднее сообщение автомобильное. Типы дорог асфальтовые. В составе района имеется 7 сельских поселений, 13 населенных пунктов. По состоянию на </a:t>
            </a:r>
            <a:r>
              <a:rPr lang="ru-RU" dirty="0" smtClean="0">
                <a:latin typeface="Times New Roman" pitchFamily="18" charset="0"/>
              </a:rPr>
              <a:t>01.01.2020 г</a:t>
            </a:r>
            <a:r>
              <a:rPr lang="ru-RU" dirty="0" smtClean="0">
                <a:latin typeface="Times New Roman" pitchFamily="18" charset="0"/>
              </a:rPr>
              <a:t>. в районе проживает </a:t>
            </a:r>
            <a:r>
              <a:rPr lang="ru-RU" dirty="0" smtClean="0">
                <a:latin typeface="Times New Roman" pitchFamily="18" charset="0"/>
              </a:rPr>
              <a:t>11667 </a:t>
            </a:r>
            <a:r>
              <a:rPr lang="ru-RU" dirty="0" smtClean="0">
                <a:latin typeface="Times New Roman" pitchFamily="18" charset="0"/>
              </a:rPr>
              <a:t>человек.</a:t>
            </a:r>
            <a:endParaRPr lang="ru-RU" b="1" i="1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l" eaLnBrk="1" hangingPunct="1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</a:rPr>
              <a:t>Территория</a:t>
            </a:r>
            <a:r>
              <a:rPr lang="ru-RU" sz="2800" b="1" i="1" dirty="0" smtClean="0">
                <a:latin typeface="Times New Roman" pitchFamily="18" charset="0"/>
              </a:rPr>
              <a:t>.</a:t>
            </a:r>
          </a:p>
        </p:txBody>
      </p:sp>
      <p:pic>
        <p:nvPicPr>
          <p:cNvPr id="14337" name="Picture 1" descr="C:\Users\сыргалай\Desktop\открытый бюджет 2018\ulagan_map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6480720" cy="6014108"/>
          </a:xfrm>
          <a:prstGeom prst="rect">
            <a:avLst/>
          </a:prstGeom>
          <a:noFill/>
        </p:spPr>
      </p:pic>
      <p:sp>
        <p:nvSpPr>
          <p:cNvPr id="3277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660232" y="260648"/>
            <a:ext cx="2159918" cy="5976664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000" dirty="0" smtClean="0">
                <a:latin typeface="Times New Roman" pitchFamily="18" charset="0"/>
              </a:rPr>
              <a:t>	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</a:rPr>
              <a:t>Площадь территории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</a:rPr>
              <a:t>составляет 18394 кв. км.  или 19,8 % от площади республики. По данному показателю район занимает 2 место по Республике Алтай. </a:t>
            </a:r>
          </a:p>
        </p:txBody>
      </p:sp>
    </p:spTree>
    <p:extLst>
      <p:ext uri="{BB962C8B-B14F-4D97-AF65-F5344CB8AC3E}">
        <p14:creationId xmlns="" xmlns:p14="http://schemas.microsoft.com/office/powerpoint/2010/main" val="253543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сыргалай\Desktop\открытый бюджет 2018\бюджн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01883"/>
            <a:ext cx="8860832" cy="615548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3200" b="1" dirty="0">
                <a:solidFill>
                  <a:schemeClr val="tx2"/>
                </a:solidFill>
              </a:rPr>
              <a:t>ЭТАПЫ </a:t>
            </a:r>
            <a:r>
              <a:rPr lang="ru-RU" sz="3200" b="1" dirty="0" smtClean="0">
                <a:solidFill>
                  <a:schemeClr val="tx2"/>
                </a:solidFill>
              </a:rPr>
              <a:t>БЮДЖЕТНОГО ПРОЦЕССА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908721"/>
            <a:ext cx="8208912" cy="252027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>
                <a:solidFill>
                  <a:schemeClr val="tx1"/>
                </a:solidFill>
                <a:latin typeface="Segoe Script" pitchFamily="34" charset="0"/>
                <a:cs typeface="Times New Roman" pitchFamily="18" charset="0"/>
              </a:rPr>
              <a:t>СОСТАВЛЕНИЕ </a:t>
            </a:r>
            <a:r>
              <a:rPr lang="ru-RU" sz="2000" b="1" i="1" dirty="0" smtClean="0">
                <a:solidFill>
                  <a:schemeClr val="tx1"/>
                </a:solidFill>
                <a:latin typeface="Segoe Script" pitchFamily="34" charset="0"/>
                <a:cs typeface="Times New Roman" pitchFamily="18" charset="0"/>
              </a:rPr>
              <a:t>ПРОЕКТА БЮДЖЕТА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chemeClr val="tx1"/>
                </a:solidFill>
                <a:latin typeface="Segoe Script" pitchFamily="34" charset="0"/>
                <a:cs typeface="Times New Roman" pitchFamily="18" charset="0"/>
              </a:rPr>
              <a:t>2 </a:t>
            </a:r>
            <a:r>
              <a:rPr lang="ru-RU" sz="2000" b="1" i="1" dirty="0" smtClean="0">
                <a:solidFill>
                  <a:schemeClr val="tx1"/>
                </a:solidFill>
                <a:latin typeface="Segoe Script" pitchFamily="34" charset="0"/>
                <a:cs typeface="Times New Roman" pitchFamily="18" charset="0"/>
              </a:rPr>
              <a:t> РАССМОТРЕНИЕ И УТВЕРЖДЕНИЕ БЮДЖЕТА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Segoe Script" pitchFamily="34" charset="0"/>
                <a:cs typeface="Times New Roman" pitchFamily="18" charset="0"/>
              </a:rPr>
              <a:t>3  КОНТРОЛЬ И ИСПОЛНЕНИЕ БЮДЖЕТА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Segoe Script" pitchFamily="34" charset="0"/>
                <a:cs typeface="Times New Roman" pitchFamily="18" charset="0"/>
              </a:rPr>
              <a:t>4  СОСТАВЛЕНИЕ, </a:t>
            </a:r>
            <a:r>
              <a:rPr lang="ru-RU" sz="2000" b="1" i="1" dirty="0">
                <a:solidFill>
                  <a:schemeClr val="tx1"/>
                </a:solidFill>
                <a:latin typeface="Segoe Script" pitchFamily="34" charset="0"/>
                <a:cs typeface="Times New Roman" pitchFamily="18" charset="0"/>
              </a:rPr>
              <a:t>ВНЕШНЯЯ </a:t>
            </a:r>
            <a:r>
              <a:rPr lang="ru-RU" sz="2000" b="1" i="1" dirty="0" smtClean="0">
                <a:solidFill>
                  <a:schemeClr val="tx1"/>
                </a:solidFill>
                <a:latin typeface="Segoe Script" pitchFamily="34" charset="0"/>
                <a:cs typeface="Times New Roman" pitchFamily="18" charset="0"/>
              </a:rPr>
              <a:t>ПРОВЕРКА, 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Segoe Script" pitchFamily="34" charset="0"/>
                <a:cs typeface="Times New Roman" pitchFamily="18" charset="0"/>
              </a:rPr>
              <a:t>РАССМОТРЕНИЕ И УТВЕРЖДЕНИЕ 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Segoe Script" pitchFamily="34" charset="0"/>
                <a:cs typeface="Times New Roman" pitchFamily="18" charset="0"/>
              </a:rPr>
              <a:t>БЮДЖЕТНОЙ ОТЧЕТНОСТИ</a:t>
            </a:r>
            <a:endParaRPr lang="ru-RU" sz="2000" b="1" i="1" dirty="0">
              <a:solidFill>
                <a:schemeClr val="tx1"/>
              </a:solidFill>
              <a:latin typeface="Segoe Script" pitchFamily="34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3789040"/>
            <a:ext cx="8928992" cy="266429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1800" dirty="0" smtClean="0"/>
              <a:t>        </a:t>
            </a:r>
            <a:r>
              <a:rPr lang="ru-RU" sz="1900" i="1" dirty="0" smtClean="0">
                <a:solidFill>
                  <a:schemeClr val="tx1"/>
                </a:solidFill>
              </a:rPr>
              <a:t>Проект </a:t>
            </a:r>
            <a:r>
              <a:rPr lang="ru-RU" sz="1900" i="1" dirty="0">
                <a:solidFill>
                  <a:schemeClr val="tx1"/>
                </a:solidFill>
              </a:rPr>
              <a:t>бюджета </a:t>
            </a:r>
            <a:r>
              <a:rPr lang="ru-RU" sz="1900" i="1" dirty="0" smtClean="0">
                <a:solidFill>
                  <a:schemeClr val="tx1"/>
                </a:solidFill>
              </a:rPr>
              <a:t>района составляется </a:t>
            </a:r>
            <a:r>
              <a:rPr lang="ru-RU" sz="1900" i="1" dirty="0">
                <a:solidFill>
                  <a:schemeClr val="tx1"/>
                </a:solidFill>
              </a:rPr>
              <a:t>на очередной финансовый год и плановый период в </a:t>
            </a:r>
            <a:r>
              <a:rPr lang="ru-RU" sz="1900" i="1" dirty="0" smtClean="0">
                <a:solidFill>
                  <a:schemeClr val="tx1"/>
                </a:solidFill>
              </a:rPr>
              <a:t>режиме скользящей </a:t>
            </a:r>
            <a:r>
              <a:rPr lang="ru-RU" sz="1900" i="1" dirty="0">
                <a:solidFill>
                  <a:schemeClr val="tx1"/>
                </a:solidFill>
              </a:rPr>
              <a:t>трехлетки. </a:t>
            </a:r>
            <a:r>
              <a:rPr lang="ru-RU" sz="1900" i="1" dirty="0" smtClean="0">
                <a:solidFill>
                  <a:schemeClr val="tx1"/>
                </a:solidFill>
              </a:rPr>
              <a:t>Администрация МО «Улаганский район» представляет </a:t>
            </a:r>
            <a:r>
              <a:rPr lang="ru-RU" sz="1900" i="1" dirty="0">
                <a:solidFill>
                  <a:schemeClr val="tx1"/>
                </a:solidFill>
              </a:rPr>
              <a:t>на рассмотрение </a:t>
            </a:r>
            <a:r>
              <a:rPr lang="ru-RU" sz="1900" i="1" dirty="0" smtClean="0">
                <a:solidFill>
                  <a:schemeClr val="tx1"/>
                </a:solidFill>
              </a:rPr>
              <a:t> Совета депутатов </a:t>
            </a:r>
            <a:r>
              <a:rPr lang="ru-RU" sz="1900" i="1" dirty="0">
                <a:solidFill>
                  <a:schemeClr val="tx1"/>
                </a:solidFill>
              </a:rPr>
              <a:t>проект закона о </a:t>
            </a:r>
            <a:r>
              <a:rPr lang="ru-RU" sz="1900" i="1" dirty="0" smtClean="0">
                <a:solidFill>
                  <a:schemeClr val="tx1"/>
                </a:solidFill>
              </a:rPr>
              <a:t>бюджете района </a:t>
            </a:r>
            <a:r>
              <a:rPr lang="ru-RU" sz="1900" i="1" dirty="0">
                <a:solidFill>
                  <a:schemeClr val="tx1"/>
                </a:solidFill>
              </a:rPr>
              <a:t>не позднее </a:t>
            </a:r>
            <a:r>
              <a:rPr lang="ru-RU" sz="1900" i="1" dirty="0" smtClean="0">
                <a:solidFill>
                  <a:schemeClr val="tx1"/>
                </a:solidFill>
              </a:rPr>
              <a:t>15 ноября </a:t>
            </a:r>
            <a:r>
              <a:rPr lang="ru-RU" sz="1900" i="1" dirty="0">
                <a:solidFill>
                  <a:schemeClr val="tx1"/>
                </a:solidFill>
              </a:rPr>
              <a:t>текущего года. </a:t>
            </a:r>
            <a:r>
              <a:rPr lang="ru-RU" sz="1900" i="1" dirty="0" smtClean="0">
                <a:solidFill>
                  <a:schemeClr val="tx1"/>
                </a:solidFill>
              </a:rPr>
              <a:t>Совет депутатов рассматривает </a:t>
            </a:r>
            <a:r>
              <a:rPr lang="ru-RU" sz="1900" i="1" dirty="0">
                <a:solidFill>
                  <a:schemeClr val="tx1"/>
                </a:solidFill>
              </a:rPr>
              <a:t>проект бюджета </a:t>
            </a:r>
            <a:r>
              <a:rPr lang="ru-RU" sz="1900" i="1" dirty="0" smtClean="0">
                <a:solidFill>
                  <a:schemeClr val="tx1"/>
                </a:solidFill>
              </a:rPr>
              <a:t>района </a:t>
            </a:r>
            <a:r>
              <a:rPr lang="ru-RU" sz="1900" i="1" dirty="0">
                <a:solidFill>
                  <a:schemeClr val="tx1"/>
                </a:solidFill>
              </a:rPr>
              <a:t>в двух чтениях. </a:t>
            </a:r>
            <a:r>
              <a:rPr lang="ru-RU" sz="1900" i="1" dirty="0" smtClean="0">
                <a:solidFill>
                  <a:schemeClr val="tx1"/>
                </a:solidFill>
              </a:rPr>
              <a:t>Решение об утверждении бюджета района считается принятым, если за него проголосовало не менее 2/3 от численности состава районного Совета депутатов МО «Улаганский район». </a:t>
            </a:r>
            <a:r>
              <a:rPr lang="ru-RU" sz="1900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Настоящее </a:t>
            </a:r>
            <a:r>
              <a:rPr lang="ru-RU" sz="1900" i="1" dirty="0">
                <a:solidFill>
                  <a:schemeClr val="tx1"/>
                </a:solidFill>
                <a:latin typeface="Times New Roman"/>
                <a:ea typeface="Times New Roman"/>
              </a:rPr>
              <a:t>Решение подлежит официальному опубликованию не позднее 10 дней после его </a:t>
            </a:r>
            <a:r>
              <a:rPr lang="ru-RU" sz="1900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подписания.</a:t>
            </a:r>
            <a:endParaRPr lang="ru-RU" sz="19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153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</a:rPr>
              <a:t>Основные характеристики бюджета МО «Улаганский район»  за </a:t>
            </a:r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</a:rPr>
              <a:t>2018-2022 </a:t>
            </a:r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</a:rPr>
              <a:t>годы и их прогноз</a:t>
            </a:r>
            <a:endParaRPr lang="ru-RU" sz="24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05119409"/>
              </p:ext>
            </p:extLst>
          </p:nvPr>
        </p:nvGraphicFramePr>
        <p:xfrm>
          <a:off x="179512" y="1556792"/>
          <a:ext cx="884809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1772815"/>
            <a:ext cx="792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428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i="1" dirty="0" smtClean="0"/>
              <a:t>Структура расходов бюджета МО «Улаганский район» </a:t>
            </a:r>
            <a:br>
              <a:rPr lang="ru-RU" sz="2400" b="1" i="1" dirty="0" smtClean="0"/>
            </a:br>
            <a:r>
              <a:rPr lang="ru-RU" sz="2400" b="1" i="1" dirty="0" smtClean="0"/>
              <a:t>на </a:t>
            </a:r>
            <a:r>
              <a:rPr lang="ru-RU" sz="2400" b="1" i="1" dirty="0" smtClean="0"/>
              <a:t>2020 </a:t>
            </a:r>
            <a:r>
              <a:rPr lang="ru-RU" sz="2400" b="1" i="1" dirty="0" smtClean="0"/>
              <a:t>год (в %)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48177351"/>
              </p:ext>
            </p:extLst>
          </p:nvPr>
        </p:nvGraphicFramePr>
        <p:xfrm>
          <a:off x="323528" y="1484784"/>
          <a:ext cx="856895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89247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/>
              <a:t>Структура доходов бюджета МО «Улаганский район» на </a:t>
            </a:r>
            <a:r>
              <a:rPr lang="ru-RU" sz="2800" b="1" i="1" dirty="0" smtClean="0"/>
              <a:t>2020 </a:t>
            </a:r>
            <a:r>
              <a:rPr lang="ru-RU" sz="2800" b="1" i="1" dirty="0" smtClean="0"/>
              <a:t>год 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71538" y="2420888"/>
          <a:ext cx="7444878" cy="370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5277</TotalTime>
  <Words>1012</Words>
  <Application>Microsoft Office PowerPoint</Application>
  <PresentationFormat>Экран (4:3)</PresentationFormat>
  <Paragraphs>106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Изящная</vt:lpstr>
      <vt:lpstr>1_Изящная</vt:lpstr>
      <vt:lpstr>2_Изящная</vt:lpstr>
      <vt:lpstr>Бюджет    муниципального    образования  «Улаганский    район»  на   2020   год   и   на   плановый   период   2021   и   2022   годов</vt:lpstr>
      <vt:lpstr>Слайд 2</vt:lpstr>
      <vt:lpstr>Слайд 3</vt:lpstr>
      <vt:lpstr>Слайд 4</vt:lpstr>
      <vt:lpstr>Территория.</vt:lpstr>
      <vt:lpstr>ЭТАПЫ БЮДЖЕТНОГО ПРОЦЕССА</vt:lpstr>
      <vt:lpstr>Основные характеристики бюджета МО «Улаганский район»  за 2018-2022 годы и их прогноз</vt:lpstr>
      <vt:lpstr>Структура расходов бюджета МО «Улаганский район»  на 2020 год (в %) </vt:lpstr>
      <vt:lpstr>Структура доходов бюджета МО «Улаганский район» на 2020 год </vt:lpstr>
      <vt:lpstr>Прогноз поступления налоговых и неналоговых доходов в бюджет МО «Улаганский район» 2020 года(тыс. руб.)</vt:lpstr>
      <vt:lpstr>Структура расходов бюджета МО «Улаганский район» на 2020 год на социальную сферу</vt:lpstr>
      <vt:lpstr>Структура прогнозных показателей налоговых и неналоговых доходов бюджет МО «Улаганский район» на 2020 год (В ТЫС.РУБ.)</vt:lpstr>
      <vt:lpstr>Программные расходы бюджета  </vt:lpstr>
      <vt:lpstr>Структура муниципальных программ</vt:lpstr>
      <vt:lpstr>Безвозмездные поступления в районный  бюджет от других бюджетов бюджетной системы Российской Федерации на 2020 год</vt:lpstr>
      <vt:lpstr>Условия Соглашений о мерах по повышению эффективности использования бюджетных средств и увеличению поступлений налоговых и неналоговых доходов бюджетов муниципальных образований (п.4 ст.136 БК РФ)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МО «УЛАГАНСКИЙ РАЙОН»</dc:title>
  <dc:creator>Айжана Васильевна</dc:creator>
  <cp:lastModifiedBy>Сыргалай</cp:lastModifiedBy>
  <cp:revision>364</cp:revision>
  <cp:lastPrinted>2012-12-28T01:27:44Z</cp:lastPrinted>
  <dcterms:created xsi:type="dcterms:W3CDTF">2012-12-20T05:58:10Z</dcterms:created>
  <dcterms:modified xsi:type="dcterms:W3CDTF">2020-02-27T10:02:44Z</dcterms:modified>
</cp:coreProperties>
</file>